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5"/>
  </p:notesMasterIdLst>
  <p:sldIdLst>
    <p:sldId id="290" r:id="rId2"/>
    <p:sldId id="308" r:id="rId3"/>
    <p:sldId id="310" r:id="rId4"/>
    <p:sldId id="309" r:id="rId5"/>
    <p:sldId id="291" r:id="rId6"/>
    <p:sldId id="316" r:id="rId7"/>
    <p:sldId id="318" r:id="rId8"/>
    <p:sldId id="317" r:id="rId9"/>
    <p:sldId id="314" r:id="rId10"/>
    <p:sldId id="311" r:id="rId11"/>
    <p:sldId id="312" r:id="rId12"/>
    <p:sldId id="306" r:id="rId13"/>
    <p:sldId id="307" r:id="rId14"/>
    <p:sldId id="303" r:id="rId15"/>
    <p:sldId id="292" r:id="rId16"/>
    <p:sldId id="296" r:id="rId17"/>
    <p:sldId id="297" r:id="rId18"/>
    <p:sldId id="298" r:id="rId19"/>
    <p:sldId id="299" r:id="rId20"/>
    <p:sldId id="313" r:id="rId21"/>
    <p:sldId id="315" r:id="rId22"/>
    <p:sldId id="325" r:id="rId23"/>
    <p:sldId id="322" r:id="rId24"/>
    <p:sldId id="323" r:id="rId25"/>
    <p:sldId id="324" r:id="rId26"/>
    <p:sldId id="319" r:id="rId27"/>
    <p:sldId id="320" r:id="rId28"/>
    <p:sldId id="304" r:id="rId29"/>
    <p:sldId id="300" r:id="rId30"/>
    <p:sldId id="302" r:id="rId31"/>
    <p:sldId id="321" r:id="rId32"/>
    <p:sldId id="301"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17" autoAdjust="0"/>
  </p:normalViewPr>
  <p:slideViewPr>
    <p:cSldViewPr snapToGrid="0">
      <p:cViewPr varScale="1">
        <p:scale>
          <a:sx n="60" d="100"/>
          <a:sy n="60" d="100"/>
        </p:scale>
        <p:origin x="10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96F42-C182-47FE-839F-85C948B2F6F4}" type="datetimeFigureOut">
              <a:rPr lang="en-US" smtClean="0"/>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EE49D0-5223-4533-A8BD-D85B89A25AD6}" type="slidenum">
              <a:rPr lang="en-US" smtClean="0"/>
              <a:t>‹#›</a:t>
            </a:fld>
            <a:endParaRPr lang="en-US"/>
          </a:p>
        </p:txBody>
      </p:sp>
    </p:spTree>
    <p:extLst>
      <p:ext uri="{BB962C8B-B14F-4D97-AF65-F5344CB8AC3E}">
        <p14:creationId xmlns:p14="http://schemas.microsoft.com/office/powerpoint/2010/main" val="3413938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openstack.org/devstack/latest/guides/multinode-lab.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docs.redhat.com/en/documentation/red_hat_openstack_platform/16.1/html-single/distributed_compute_node_and_storage_deployment/index" TargetMode="External"/><Relationship Id="rId4" Type="http://schemas.openxmlformats.org/officeDocument/2006/relationships/hyperlink" Target="https://docs.openstack.org/mitaka/install-guide-rdo/swift-controller-install.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Lab https://dockerlabs.collabnix.com//beginners/dockerfile/lab4_dockerfile_copy.html</a:t>
            </a:r>
          </a:p>
          <a:p>
            <a:endParaRPr lang="en-US" dirty="0" smtClean="0"/>
          </a:p>
          <a:p>
            <a:endParaRPr lang="en-US" dirty="0" smtClean="0"/>
          </a:p>
          <a:p>
            <a:r>
              <a:rPr lang="en-US" dirty="0" smtClean="0"/>
              <a:t>https://dockerlabs.collabnix.com/?_gl=1*xgt5mz*_ga*MTk0NzgyNDQ5OC4xNzU2Mjg2NDY5*_ga_2YBFHJ8C2X*czE3NTYzNjY4ODIkbzIkZzAkdDE3NTYzNjY4ODIkajYwJGwwJGgw</a:t>
            </a:r>
          </a:p>
          <a:p>
            <a:endParaRPr lang="en-US" dirty="0" smtClean="0"/>
          </a:p>
          <a:p>
            <a:endParaRPr lang="en-US" dirty="0" smtClean="0"/>
          </a:p>
          <a:p>
            <a:r>
              <a:rPr lang="en-US" dirty="0" smtClean="0"/>
              <a:t>https://roadmap.sh/aws</a:t>
            </a:r>
          </a:p>
          <a:p>
            <a:endParaRPr lang="en-US" dirty="0" smtClean="0"/>
          </a:p>
          <a:p>
            <a:pPr marL="228600" indent="-228600">
              <a:buAutoNum type="arabicPeriod"/>
            </a:pPr>
            <a:r>
              <a:rPr lang="en-US" dirty="0" smtClean="0"/>
              <a:t>https://roadmap.sh/aws</a:t>
            </a:r>
          </a:p>
          <a:p>
            <a:pPr marL="228600" indent="-228600">
              <a:buAutoNum type="arabicPeriod"/>
            </a:pPr>
            <a:r>
              <a:rPr lang="en-US" dirty="0" smtClean="0"/>
              <a:t>https://aws.amazon.com/what-is-cloud-computing/</a:t>
            </a:r>
          </a:p>
          <a:p>
            <a:pPr marL="0" indent="0">
              <a:buNone/>
            </a:pPr>
            <a:endParaRPr lang="en-US" dirty="0" smtClean="0"/>
          </a:p>
          <a:p>
            <a:pPr marL="0" indent="0">
              <a:buNone/>
            </a:pPr>
            <a:r>
              <a:rPr lang="en-US" dirty="0" smtClean="0"/>
              <a:t>https://www.ibm.com/think/topics/cloud-computing</a:t>
            </a:r>
          </a:p>
          <a:p>
            <a:pPr marL="0" indent="0">
              <a:buNone/>
            </a:pPr>
            <a:endParaRPr lang="en-US" dirty="0" smtClean="0"/>
          </a:p>
          <a:p>
            <a:pPr marL="0" indent="0">
              <a:buNone/>
            </a:pPr>
            <a:endParaRPr lang="en-US" dirty="0" smtClean="0"/>
          </a:p>
          <a:p>
            <a:pPr marL="0" indent="0">
              <a:buNone/>
            </a:pPr>
            <a:r>
              <a:rPr lang="en-US" dirty="0" smtClean="0"/>
              <a:t>3. https://www.ibm.com/topics/cloud-computing</a:t>
            </a:r>
          </a:p>
          <a:p>
            <a:pPr marL="0" indent="0">
              <a:buNone/>
            </a:pPr>
            <a:r>
              <a:rPr lang="en-US" dirty="0" smtClean="0"/>
              <a:t>4. https://csrc.nist.gov/pubs/sp/800/145/final</a:t>
            </a:r>
          </a:p>
          <a:p>
            <a:r>
              <a:rPr lang="en-US" dirty="0" smtClean="0"/>
              <a:t>https://csrc.nist.gov/pubs/sp/800/145/final</a:t>
            </a:r>
          </a:p>
          <a:p>
            <a:endParaRPr lang="en-US" dirty="0" smtClean="0"/>
          </a:p>
          <a:p>
            <a:endParaRPr lang="en-US" dirty="0" smtClean="0"/>
          </a:p>
          <a:p>
            <a:r>
              <a:rPr lang="en-US" dirty="0" smtClean="0"/>
              <a:t>https://docs.openstack.org/liberty/install-guide-rdo/overview.html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2078280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https://devtron.ai/blog/deploy-applications-on-kubernetes-gcp/</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11</a:t>
            </a:fld>
            <a:endParaRPr lang="en-US"/>
          </a:p>
        </p:txBody>
      </p:sp>
    </p:spTree>
    <p:extLst>
      <p:ext uri="{BB962C8B-B14F-4D97-AF65-F5344CB8AC3E}">
        <p14:creationId xmlns:p14="http://schemas.microsoft.com/office/powerpoint/2010/main" val="61539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https://devopscube.com/kubernetes-architecture-explained/</a:t>
            </a:r>
          </a:p>
          <a:p>
            <a:r>
              <a:rPr lang="en-US" dirty="0" smtClean="0"/>
              <a:t>https://medium.com/@platform.engineers/setting-up-kubernetes-on-cloud-platforms-2dde3c20af18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Setting Up Kubernetes on Cloud Platforms https://medium.com/@platform.engineers/setting-up-kubernetes-on-cloud-platforms-2dde3c20af18</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12</a:t>
            </a:fld>
            <a:endParaRPr lang="en-US"/>
          </a:p>
        </p:txBody>
      </p:sp>
    </p:spTree>
    <p:extLst>
      <p:ext uri="{BB962C8B-B14F-4D97-AF65-F5344CB8AC3E}">
        <p14:creationId xmlns:p14="http://schemas.microsoft.com/office/powerpoint/2010/main" val="269425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https://devopscube.com/kubernetes-architecture-explained</a:t>
            </a:r>
            <a:r>
              <a:rPr lang="en-US" dirty="0" smtClean="0"/>
              <a:t>/</a:t>
            </a:r>
          </a:p>
          <a:p>
            <a:r>
              <a:rPr lang="en-US" dirty="0" smtClean="0"/>
              <a:t>https://devopscube.com/kubernetes-architecture-explained/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quick look at different components of a Kubernetes cluster</a:t>
            </a:r>
            <a:endParaRPr lang="en-US" sz="1200" b="1" i="0" kern="1200" dirty="0" smtClean="0">
              <a:solidFill>
                <a:schemeClr val="tx1"/>
              </a:solidFill>
              <a:effectLst/>
              <a:latin typeface="+mn-lt"/>
              <a:ea typeface="+mn-ea"/>
              <a:cs typeface="+mn-cs"/>
            </a:endParaRPr>
          </a:p>
          <a:p>
            <a:r>
              <a:rPr lang="en-US" dirty="0" smtClean="0"/>
              <a:t>https://www.metricfire.com/blog/what-is-kubernetes-a-container-orchestration-platform/</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13</a:t>
            </a:fld>
            <a:endParaRPr lang="en-US"/>
          </a:p>
        </p:txBody>
      </p:sp>
    </p:spTree>
    <p:extLst>
      <p:ext uri="{BB962C8B-B14F-4D97-AF65-F5344CB8AC3E}">
        <p14:creationId xmlns:p14="http://schemas.microsoft.com/office/powerpoint/2010/main" val="7161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Devopscube</a:t>
            </a:r>
            <a:r>
              <a:rPr lang="en-US" sz="1200" b="1" i="0" kern="1200" dirty="0" smtClean="0">
                <a:solidFill>
                  <a:schemeClr val="tx1"/>
                </a:solidFill>
                <a:effectLst/>
                <a:latin typeface="+mn-lt"/>
                <a:ea typeface="+mn-ea"/>
                <a:cs typeface="+mn-cs"/>
              </a:rPr>
              <a:t> How to Set Up Cloud Controller Manager in AWS with </a:t>
            </a:r>
            <a:r>
              <a:rPr lang="en-US" sz="1200" b="1" i="0" kern="1200" dirty="0" err="1" smtClean="0">
                <a:solidFill>
                  <a:schemeClr val="tx1"/>
                </a:solidFill>
                <a:effectLst/>
                <a:latin typeface="+mn-lt"/>
                <a:ea typeface="+mn-ea"/>
                <a:cs typeface="+mn-cs"/>
              </a:rPr>
              <a:t>Kubeadm</a:t>
            </a:r>
            <a:endParaRPr lang="en-US" sz="1200" b="1" i="0" kern="1200" dirty="0" smtClean="0">
              <a:solidFill>
                <a:schemeClr val="tx1"/>
              </a:solidFill>
              <a:effectLst/>
              <a:latin typeface="+mn-lt"/>
              <a:ea typeface="+mn-ea"/>
              <a:cs typeface="+mn-cs"/>
            </a:endParaRPr>
          </a:p>
          <a:p>
            <a:r>
              <a:rPr lang="en-US" dirty="0" smtClean="0"/>
              <a:t> https://devopscube.com/aws-cloud-controller-manager</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Controllers  https://kubernetes.io/docs/concepts/architecture/controller/</a:t>
            </a:r>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14</a:t>
            </a:fld>
            <a:endParaRPr lang="en-US"/>
          </a:p>
        </p:txBody>
      </p:sp>
    </p:spTree>
    <p:extLst>
      <p:ext uri="{BB962C8B-B14F-4D97-AF65-F5344CB8AC3E}">
        <p14:creationId xmlns:p14="http://schemas.microsoft.com/office/powerpoint/2010/main" val="367149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https://www.linkedin.com/posts/riyazsayyad_understanding-kubernetes-architecture-activity-7246470560715530241-n7rV</a:t>
            </a:r>
          </a:p>
          <a:p>
            <a:endParaRPr lang="en-US" dirty="0" smtClean="0"/>
          </a:p>
          <a:p>
            <a:r>
              <a:rPr lang="en-US" dirty="0" smtClean="0"/>
              <a:t>https://devopscube.com/kubernetes-architecture-explained</a:t>
            </a:r>
            <a:r>
              <a:rPr lang="en-US" dirty="0" smtClean="0"/>
              <a:t>/</a:t>
            </a:r>
          </a:p>
          <a:p>
            <a:endParaRPr lang="en-US" dirty="0" smtClean="0"/>
          </a:p>
          <a:p>
            <a:r>
              <a:rPr lang="en-US" dirty="0" smtClean="0"/>
              <a:t>https://kubernetes.io/docs/concepts/architecture/cloud-controller/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15</a:t>
            </a:fld>
            <a:endParaRPr lang="en-US"/>
          </a:p>
        </p:txBody>
      </p:sp>
    </p:spTree>
    <p:extLst>
      <p:ext uri="{BB962C8B-B14F-4D97-AF65-F5344CB8AC3E}">
        <p14:creationId xmlns:p14="http://schemas.microsoft.com/office/powerpoint/2010/main" val="425555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2060"/>
                </a:solidFill>
              </a:rPr>
              <a:t>Self-managed Kubernetes in Google Compute Engine (GCE)  </a:t>
            </a:r>
          </a:p>
          <a:p>
            <a:r>
              <a:rPr lang="en-US" dirty="0" smtClean="0"/>
              <a:t>https://docs.tigera.io/calico/latest/getting-started/kubernetes/self-managed-public-cloud/gce</a:t>
            </a:r>
          </a:p>
          <a:p>
            <a:r>
              <a:rPr lang="en-US" dirty="0" smtClean="0"/>
              <a:t>https://docs.tigera.io/calico/latest/getting-started/kubernetes/self-managed-public-cloud/gce</a:t>
            </a:r>
          </a:p>
          <a:p>
            <a:endParaRPr lang="en-US" dirty="0" smtClean="0"/>
          </a:p>
          <a:p>
            <a:r>
              <a:rPr lang="en-US" dirty="0" smtClean="0"/>
              <a:t>https://docs.tigera.io/calico/latest/getting-started/kubernetes/self-managed-public-cloud/gce#big-picture</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20</a:t>
            </a:fld>
            <a:endParaRPr lang="en-US"/>
          </a:p>
        </p:txBody>
      </p:sp>
    </p:spTree>
    <p:extLst>
      <p:ext uri="{BB962C8B-B14F-4D97-AF65-F5344CB8AC3E}">
        <p14:creationId xmlns:p14="http://schemas.microsoft.com/office/powerpoint/2010/main" val="25756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2060"/>
                </a:solidFill>
              </a:rPr>
              <a:t>https://docs.tigera.io/calico/latest/networking</a:t>
            </a:r>
            <a:r>
              <a:rPr lang="en-US" dirty="0" smtClean="0">
                <a:solidFill>
                  <a:srgbClr val="002060"/>
                </a:solidFill>
              </a:rPr>
              <a:t>/</a:t>
            </a:r>
          </a:p>
          <a:p>
            <a:endParaRPr lang="en-US" dirty="0" smtClean="0">
              <a:solidFill>
                <a:srgbClr val="00206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Cluster Networking  https://kubernetes.io/docs/concepts/cluster-administration/networking/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Kubernetes Networking https://spacelift.io/blog/kubernetes-networking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Services, Load Balancing, and Networking		https://kubernetes.io/docs/concepts/services-networking/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endParaRPr lang="en-US" dirty="0" smtClean="0">
              <a:solidFill>
                <a:srgbClr val="002060"/>
              </a:solidFill>
            </a:endParaRPr>
          </a:p>
          <a:p>
            <a:endParaRPr lang="en-US" dirty="0" smtClean="0">
              <a:solidFill>
                <a:srgbClr val="002060"/>
              </a:solidFill>
            </a:endParaRPr>
          </a:p>
          <a:p>
            <a:endParaRPr lang="en-US" dirty="0" smtClean="0">
              <a:solidFill>
                <a:srgbClr val="002060"/>
              </a:solidFill>
            </a:endParaRPr>
          </a:p>
          <a:p>
            <a:endParaRPr lang="en-US" dirty="0" smtClean="0">
              <a:solidFill>
                <a:srgbClr val="002060"/>
              </a:solidFill>
            </a:endParaRP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Self-managed Kubernetes in Google Compute Engine (GCE)  </a:t>
            </a:r>
          </a:p>
          <a:p>
            <a:r>
              <a:rPr lang="en-US" dirty="0" smtClean="0"/>
              <a:t>https://docs.tigera.io/calico/latest/getting-started/kubernetes/self-managed-public-cloud/gce</a:t>
            </a:r>
          </a:p>
          <a:p>
            <a:r>
              <a:rPr lang="en-US" dirty="0" smtClean="0"/>
              <a:t>https://docs.tigera.io/calico/latest/getting-started/kubernetes/self-managed-public-cloud/gce</a:t>
            </a:r>
          </a:p>
          <a:p>
            <a:endParaRPr lang="en-US" dirty="0" smtClean="0"/>
          </a:p>
          <a:p>
            <a:r>
              <a:rPr lang="en-US" dirty="0" smtClean="0"/>
              <a:t>https://docs.tigera.io/calico/latest/getting-started/kubernetes/self-managed-public-cloud/gce#big-picture</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21</a:t>
            </a:fld>
            <a:endParaRPr lang="en-US"/>
          </a:p>
        </p:txBody>
      </p:sp>
    </p:spTree>
    <p:extLst>
      <p:ext uri="{BB962C8B-B14F-4D97-AF65-F5344CB8AC3E}">
        <p14:creationId xmlns:p14="http://schemas.microsoft.com/office/powerpoint/2010/main" val="30772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002060"/>
                </a:solidFill>
              </a:rPr>
              <a:t>https://www.inovex.de/de/blog/kubernetes-networking-part-1-en/</a:t>
            </a:r>
          </a:p>
          <a:p>
            <a:endParaRPr lang="en-US" dirty="0" smtClean="0">
              <a:solidFill>
                <a:srgbClr val="002060"/>
              </a:solidFill>
            </a:endParaRPr>
          </a:p>
          <a:p>
            <a:endParaRPr lang="en-US" dirty="0" smtClean="0">
              <a:solidFill>
                <a:srgbClr val="002060"/>
              </a:solidFill>
            </a:endParaRPr>
          </a:p>
          <a:p>
            <a:r>
              <a:rPr lang="en-US" dirty="0" smtClean="0">
                <a:solidFill>
                  <a:srgbClr val="002060"/>
                </a:solidFill>
              </a:rPr>
              <a:t>https://kubernetes.io/blog/2021/12/22/kubernetes-in-kubernetes-and-pxe-bootable-server-farm/</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22</a:t>
            </a:fld>
            <a:endParaRPr lang="en-US"/>
          </a:p>
        </p:txBody>
      </p:sp>
    </p:spTree>
    <p:extLst>
      <p:ext uri="{BB962C8B-B14F-4D97-AF65-F5344CB8AC3E}">
        <p14:creationId xmlns:p14="http://schemas.microsoft.com/office/powerpoint/2010/main" val="218354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Memasang</a:t>
            </a:r>
            <a:r>
              <a:rPr lang="en-US" sz="1200" b="0" i="0" kern="1200" dirty="0" smtClean="0">
                <a:solidFill>
                  <a:schemeClr val="tx1"/>
                </a:solidFill>
                <a:effectLst/>
                <a:latin typeface="+mn-lt"/>
                <a:ea typeface="+mn-ea"/>
                <a:cs typeface="+mn-cs"/>
              </a:rPr>
              <a:t> bucket Cloud Storage </a:t>
            </a:r>
            <a:r>
              <a:rPr lang="en-US" sz="1200" b="0" i="0" kern="1200" dirty="0" err="1" smtClean="0">
                <a:solidFill>
                  <a:schemeClr val="tx1"/>
                </a:solidFill>
                <a:effectLst/>
                <a:latin typeface="+mn-lt"/>
                <a:ea typeface="+mn-ea"/>
                <a:cs typeface="+mn-cs"/>
              </a:rPr>
              <a:t>sebagai</a:t>
            </a:r>
            <a:r>
              <a:rPr lang="en-US" sz="1200" b="0" i="0" kern="1200" dirty="0" smtClean="0">
                <a:solidFill>
                  <a:schemeClr val="tx1"/>
                </a:solidFill>
                <a:effectLst/>
                <a:latin typeface="+mn-lt"/>
                <a:ea typeface="+mn-ea"/>
                <a:cs typeface="+mn-cs"/>
              </a:rPr>
              <a:t> volume </a:t>
            </a:r>
            <a:r>
              <a:rPr lang="en-US" sz="1200" b="0" i="0" kern="1200" dirty="0" err="1" smtClean="0">
                <a:solidFill>
                  <a:schemeClr val="tx1"/>
                </a:solidFill>
                <a:effectLst/>
                <a:latin typeface="+mn-lt"/>
                <a:ea typeface="+mn-ea"/>
                <a:cs typeface="+mn-cs"/>
              </a:rPr>
              <a:t>persisten</a:t>
            </a:r>
            <a:endParaRPr lang="en-US" sz="1200" b="0" i="0" kern="1200" dirty="0" smtClean="0">
              <a:solidFill>
                <a:schemeClr val="tx1"/>
              </a:solidFill>
              <a:effectLst/>
              <a:latin typeface="+mn-lt"/>
              <a:ea typeface="+mn-ea"/>
              <a:cs typeface="+mn-cs"/>
            </a:endParaRPr>
          </a:p>
          <a:p>
            <a:r>
              <a:rPr lang="en-US" dirty="0" smtClean="0"/>
              <a:t>https://cloud.google.com/kubernetes-engine/docs/how-to/cloud-storage-fuse-csi-driver-pv?hl=id</a:t>
            </a:r>
          </a:p>
          <a:p>
            <a:endParaRPr lang="en-US" dirty="0" smtClean="0"/>
          </a:p>
          <a:p>
            <a:r>
              <a:rPr lang="en-US" dirty="0" smtClean="0"/>
              <a:t>https://www.baeldung.com/ops/kubernetes-node-storage-allocation</a:t>
            </a:r>
          </a:p>
          <a:p>
            <a:endParaRPr lang="en-US" dirty="0" smtClean="0"/>
          </a:p>
          <a:p>
            <a:endParaRPr lang="en-US" dirty="0" smtClean="0"/>
          </a:p>
          <a:p>
            <a:endParaRPr lang="en-US" dirty="0" smtClean="0"/>
          </a:p>
          <a:p>
            <a:r>
              <a:rPr lang="en-US" dirty="0" smtClean="0"/>
              <a:t>https://kubernetes.io/docs/concepts/storage/</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23</a:t>
            </a:fld>
            <a:endParaRPr lang="en-US"/>
          </a:p>
        </p:txBody>
      </p:sp>
    </p:spTree>
    <p:extLst>
      <p:ext uri="{BB962C8B-B14F-4D97-AF65-F5344CB8AC3E}">
        <p14:creationId xmlns:p14="http://schemas.microsoft.com/office/powerpoint/2010/main" val="2331779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Compute, Storage, and Networking Extensions https://kubernetes.io/docs/concepts/extend-kubernetes/compute-storage-net/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Kubernetes Storage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Memasang</a:t>
            </a:r>
            <a:r>
              <a:rPr lang="en-US" sz="1200" b="0" i="0" kern="1200" dirty="0" smtClean="0">
                <a:solidFill>
                  <a:schemeClr val="tx1"/>
                </a:solidFill>
                <a:effectLst/>
                <a:latin typeface="+mn-lt"/>
                <a:ea typeface="+mn-ea"/>
                <a:cs typeface="+mn-cs"/>
              </a:rPr>
              <a:t> bucket Cloud Storage </a:t>
            </a:r>
            <a:r>
              <a:rPr lang="en-US" sz="1200" b="0" i="0" kern="1200" dirty="0" err="1" smtClean="0">
                <a:solidFill>
                  <a:schemeClr val="tx1"/>
                </a:solidFill>
                <a:effectLst/>
                <a:latin typeface="+mn-lt"/>
                <a:ea typeface="+mn-ea"/>
                <a:cs typeface="+mn-cs"/>
              </a:rPr>
              <a:t>sebagai</a:t>
            </a:r>
            <a:r>
              <a:rPr lang="en-US" sz="1200" b="0" i="0" kern="1200" dirty="0" smtClean="0">
                <a:solidFill>
                  <a:schemeClr val="tx1"/>
                </a:solidFill>
                <a:effectLst/>
                <a:latin typeface="+mn-lt"/>
                <a:ea typeface="+mn-ea"/>
                <a:cs typeface="+mn-cs"/>
              </a:rPr>
              <a:t> volume </a:t>
            </a:r>
            <a:r>
              <a:rPr lang="en-US" sz="1200" b="0" i="0" kern="1200" dirty="0" err="1" smtClean="0">
                <a:solidFill>
                  <a:schemeClr val="tx1"/>
                </a:solidFill>
                <a:effectLst/>
                <a:latin typeface="+mn-lt"/>
                <a:ea typeface="+mn-ea"/>
                <a:cs typeface="+mn-cs"/>
              </a:rPr>
              <a:t>persisten</a:t>
            </a:r>
            <a:endParaRPr lang="en-US" sz="1200" b="0" i="0" kern="1200" dirty="0" smtClean="0">
              <a:solidFill>
                <a:schemeClr val="tx1"/>
              </a:solidFill>
              <a:effectLst/>
              <a:latin typeface="+mn-lt"/>
              <a:ea typeface="+mn-ea"/>
              <a:cs typeface="+mn-cs"/>
            </a:endParaRPr>
          </a:p>
          <a:p>
            <a:r>
              <a:rPr lang="en-US" dirty="0" smtClean="0"/>
              <a:t>https://cloud.google.com/kubernetes-engine/docs/how-to/cloud-storage-fuse-csi-driver-pv?hl=id</a:t>
            </a:r>
          </a:p>
          <a:p>
            <a:endParaRPr lang="en-US" dirty="0" smtClean="0"/>
          </a:p>
          <a:p>
            <a:r>
              <a:rPr lang="en-US" dirty="0" smtClean="0"/>
              <a:t>https://www.baeldung.com/ops/kubernetes-node-storage-allocation</a:t>
            </a:r>
          </a:p>
          <a:p>
            <a:endParaRPr lang="en-US" dirty="0" smtClean="0"/>
          </a:p>
          <a:p>
            <a:endParaRPr lang="en-US" dirty="0" smtClean="0"/>
          </a:p>
          <a:p>
            <a:endParaRPr lang="en-US" dirty="0" smtClean="0"/>
          </a:p>
          <a:p>
            <a:r>
              <a:rPr lang="en-US" dirty="0" smtClean="0"/>
              <a:t>https://kubernetes.io/docs/concepts/storage/</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24</a:t>
            </a:fld>
            <a:endParaRPr lang="en-US"/>
          </a:p>
        </p:txBody>
      </p:sp>
    </p:spTree>
    <p:extLst>
      <p:ext uri="{BB962C8B-B14F-4D97-AF65-F5344CB8AC3E}">
        <p14:creationId xmlns:p14="http://schemas.microsoft.com/office/powerpoint/2010/main" val="2270930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a:t>
            </a:r>
            <a:r>
              <a:rPr lang="en-US" dirty="0" smtClean="0"/>
              <a:t>platform.engineers/setting-up-kubernetes-on-cloud-platforms-2dde3c20af18</a:t>
            </a:r>
          </a:p>
          <a:p>
            <a:r>
              <a:rPr lang="en-US" smtClean="0"/>
              <a:t>https://blog.devops.dev/kubernetes-architecture-understanding-nodes-and-processes-bcc0e860a012</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a:t>
            </a:fld>
            <a:endParaRPr lang="en-US"/>
          </a:p>
        </p:txBody>
      </p:sp>
    </p:spTree>
    <p:extLst>
      <p:ext uri="{BB962C8B-B14F-4D97-AF65-F5344CB8AC3E}">
        <p14:creationId xmlns:p14="http://schemas.microsoft.com/office/powerpoint/2010/main" val="290425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Manage compute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https://www.elastic.co/docs/deploy-manage/deploy/cloud-on-k8s/manage-compute-resources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25</a:t>
            </a:fld>
            <a:endParaRPr lang="en-US"/>
          </a:p>
        </p:txBody>
      </p:sp>
    </p:spTree>
    <p:extLst>
      <p:ext uri="{BB962C8B-B14F-4D97-AF65-F5344CB8AC3E}">
        <p14:creationId xmlns:p14="http://schemas.microsoft.com/office/powerpoint/2010/main" val="321075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https://cloud.google.com/dotnet/docs/creating-cicd-pipeline-vsts-kubernetes-engine</a:t>
            </a:r>
          </a:p>
          <a:p>
            <a:r>
              <a:rPr lang="en-US" dirty="0" smtClean="0"/>
              <a:t>https://cloud.google.com/build/docs/deploy-containerized-application-cloud-run?hl=id</a:t>
            </a:r>
          </a:p>
          <a:p>
            <a:endParaRPr lang="en-US" dirty="0" smtClean="0"/>
          </a:p>
          <a:p>
            <a:endParaRPr lang="en-US" dirty="0" smtClean="0"/>
          </a:p>
          <a:p>
            <a:r>
              <a:rPr lang="en-US" sz="1200" b="1" i="0" kern="1200" dirty="0" smtClean="0">
                <a:solidFill>
                  <a:schemeClr val="tx1"/>
                </a:solidFill>
                <a:effectLst/>
                <a:latin typeface="+mn-lt"/>
                <a:ea typeface="+mn-ea"/>
                <a:cs typeface="+mn-cs"/>
              </a:rPr>
              <a:t>1. Pod Management: Probes, </a:t>
            </a:r>
            <a:r>
              <a:rPr lang="en-US" sz="1200" b="1" i="0" kern="1200" dirty="0" err="1" smtClean="0">
                <a:solidFill>
                  <a:schemeClr val="tx1"/>
                </a:solidFill>
                <a:effectLst/>
                <a:latin typeface="+mn-lt"/>
                <a:ea typeface="+mn-ea"/>
                <a:cs typeface="+mn-cs"/>
              </a:rPr>
              <a:t>Init</a:t>
            </a:r>
            <a:r>
              <a:rPr lang="en-US" sz="1200" b="1" i="0" kern="1200" dirty="0" smtClean="0">
                <a:solidFill>
                  <a:schemeClr val="tx1"/>
                </a:solidFill>
                <a:effectLst/>
                <a:latin typeface="+mn-lt"/>
                <a:ea typeface="+mn-ea"/>
                <a:cs typeface="+mn-cs"/>
              </a:rPr>
              <a:t> Containers, and Startup Tasks</a:t>
            </a:r>
          </a:p>
          <a:p>
            <a:r>
              <a:rPr lang="en-US" sz="1200" b="1" i="0" kern="1200" dirty="0" smtClean="0">
                <a:solidFill>
                  <a:schemeClr val="tx1"/>
                </a:solidFill>
                <a:effectLst/>
                <a:latin typeface="+mn-lt"/>
                <a:ea typeface="+mn-ea"/>
                <a:cs typeface="+mn-cs"/>
              </a:rPr>
              <a:t>1.1 Liveness and Readiness Probes</a:t>
            </a:r>
          </a:p>
          <a:p>
            <a:endParaRPr lang="en-US" dirty="0" smtClean="0"/>
          </a:p>
          <a:p>
            <a:r>
              <a:rPr lang="en-US" dirty="0" smtClean="0"/>
              <a:t>https://engineering.teknasyon.com/advanced-kubernetes-management-for-devops-teams-a-comprehensive-guide-5c31beeeb274</a:t>
            </a:r>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26</a:t>
            </a:fld>
            <a:endParaRPr lang="en-US"/>
          </a:p>
        </p:txBody>
      </p:sp>
    </p:spTree>
    <p:extLst>
      <p:ext uri="{BB962C8B-B14F-4D97-AF65-F5344CB8AC3E}">
        <p14:creationId xmlns:p14="http://schemas.microsoft.com/office/powerpoint/2010/main" val="2655570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https://cloud.google.com/compute/docs/containers/deploying-containers?hl=id</a:t>
            </a:r>
          </a:p>
          <a:p>
            <a:r>
              <a:rPr lang="en-US" dirty="0" smtClean="0"/>
              <a:t>https://cloud.google.com/kubernetes-engine/docs/tutorials/hello-app?hl=id</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200" b="1" i="0" kern="1200" dirty="0" smtClean="0">
                <a:solidFill>
                  <a:schemeClr val="tx1"/>
                </a:solidFill>
                <a:effectLst/>
                <a:latin typeface="+mn-lt"/>
                <a:ea typeface="+mn-ea"/>
                <a:cs typeface="+mn-cs"/>
              </a:rPr>
              <a:t>How to start Kubernetes cluster on Docker Desktop in three steps</a:t>
            </a:r>
          </a:p>
          <a:p>
            <a:r>
              <a:rPr lang="en-US" dirty="0" smtClean="0"/>
              <a:t>https://cloud.google.com/kubernetes-engine/docs/how-to/cluster-access-for-kubectl?hl=id</a:t>
            </a:r>
          </a:p>
          <a:p>
            <a:r>
              <a:rPr lang="en-US" dirty="0" smtClean="0"/>
              <a:t>https://www.docker.com/blog/building-certified-kubernetes-cluster-on-premises-with-docker/</a:t>
            </a:r>
          </a:p>
          <a:p>
            <a:r>
              <a:rPr lang="en-US" dirty="0" smtClean="0"/>
              <a:t>https://www.docker.com/blog/how-to-set-up-a-kubernetes-cluster-on-docker-desktop/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27</a:t>
            </a:fld>
            <a:endParaRPr lang="en-US"/>
          </a:p>
        </p:txBody>
      </p:sp>
    </p:spTree>
    <p:extLst>
      <p:ext uri="{BB962C8B-B14F-4D97-AF65-F5344CB8AC3E}">
        <p14:creationId xmlns:p14="http://schemas.microsoft.com/office/powerpoint/2010/main" val="4002128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https://engineering.teknasyon.com/advanced-kubernetes-management-for-devops-teams-a-comprehensive-guide-5c31beeeb274</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29</a:t>
            </a:fld>
            <a:endParaRPr lang="en-US"/>
          </a:p>
        </p:txBody>
      </p:sp>
    </p:spTree>
    <p:extLst>
      <p:ext uri="{BB962C8B-B14F-4D97-AF65-F5344CB8AC3E}">
        <p14:creationId xmlns:p14="http://schemas.microsoft.com/office/powerpoint/2010/main" val="2961740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https://xrcloud.ai/products-multi-cloud-container-clusters/</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Kubernetes Multi-Cloud Multi-Cluster https://spacelift.io/blog/kubernetes-multi-cloud</a:t>
            </a:r>
          </a:p>
          <a:p>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30</a:t>
            </a:fld>
            <a:endParaRPr lang="en-US"/>
          </a:p>
        </p:txBody>
      </p:sp>
    </p:spTree>
    <p:extLst>
      <p:ext uri="{BB962C8B-B14F-4D97-AF65-F5344CB8AC3E}">
        <p14:creationId xmlns:p14="http://schemas.microsoft.com/office/powerpoint/2010/main" val="3731590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Multi-Node Lab - </a:t>
            </a:r>
            <a:r>
              <a:rPr lang="en-US" sz="1200" b="0" i="0" u="none" strike="noStrike" kern="1200" dirty="0" err="1" smtClean="0">
                <a:solidFill>
                  <a:schemeClr val="tx1"/>
                </a:solidFill>
                <a:effectLst/>
                <a:latin typeface="+mn-lt"/>
                <a:ea typeface="+mn-ea"/>
                <a:cs typeface="+mn-cs"/>
                <a:hlinkClick r:id="rId3"/>
              </a:rPr>
              <a:t>DevStack</a:t>
            </a:r>
            <a:endParaRPr lang="en-US" sz="1200" b="0" i="0" u="none" strike="noStrike" kern="1200" dirty="0" smtClean="0">
              <a:solidFill>
                <a:schemeClr val="tx1"/>
              </a:solidFill>
              <a:effectLst/>
              <a:latin typeface="+mn-lt"/>
              <a:ea typeface="+mn-ea"/>
              <a:cs typeface="+mn-cs"/>
              <a:hlinkClick r:id="rId3"/>
            </a:endParaRPr>
          </a:p>
          <a:p>
            <a:r>
              <a:rPr lang="en-US" sz="1200" b="0" i="0" u="sng" strike="noStrike" kern="1200" dirty="0" smtClean="0">
                <a:solidFill>
                  <a:schemeClr val="tx1"/>
                </a:solidFill>
                <a:effectLst/>
                <a:latin typeface="+mn-lt"/>
                <a:ea typeface="+mn-ea"/>
                <a:cs typeface="+mn-cs"/>
                <a:hlinkClick r:id="rId4"/>
              </a:rPr>
              <a:t>Install and configure the controller node</a:t>
            </a:r>
          </a:p>
          <a:p>
            <a:r>
              <a:rPr lang="en-US" sz="1200" b="0" i="0" u="none" strike="noStrike" kern="1200" dirty="0" smtClean="0">
                <a:solidFill>
                  <a:schemeClr val="tx1"/>
                </a:solidFill>
                <a:effectLst/>
                <a:latin typeface="+mn-lt"/>
                <a:ea typeface="+mn-ea"/>
                <a:cs typeface="+mn-cs"/>
                <a:hlinkClick r:id="rId4"/>
              </a:rPr>
              <a:t/>
            </a:r>
            <a:br>
              <a:rPr lang="en-US" sz="1200" b="0" i="0" u="none" strike="noStrike" kern="1200" dirty="0" smtClean="0">
                <a:solidFill>
                  <a:schemeClr val="tx1"/>
                </a:solidFill>
                <a:effectLst/>
                <a:latin typeface="+mn-lt"/>
                <a:ea typeface="+mn-ea"/>
                <a:cs typeface="+mn-cs"/>
                <a:hlinkClick r:id="rId4"/>
              </a:rPr>
            </a:br>
            <a:r>
              <a:rPr lang="en-US" sz="1200" b="0" i="0" u="sng" strike="noStrike" kern="1200" dirty="0" smtClean="0">
                <a:solidFill>
                  <a:schemeClr val="tx1"/>
                </a:solidFill>
                <a:effectLst/>
                <a:latin typeface="+mn-lt"/>
                <a:ea typeface="+mn-ea"/>
                <a:cs typeface="+mn-cs"/>
                <a:hlinkClick r:id="rId5"/>
              </a:rPr>
              <a:t>Distributed compute node and storage deployment</a:t>
            </a:r>
          </a:p>
          <a:p>
            <a:r>
              <a:rPr lang="en-US" sz="1200" b="0" i="0" u="none" strike="noStrike" kern="1200" dirty="0" smtClean="0">
                <a:solidFill>
                  <a:schemeClr val="tx1"/>
                </a:solidFill>
                <a:effectLst/>
                <a:latin typeface="+mn-lt"/>
                <a:ea typeface="+mn-ea"/>
                <a:cs typeface="+mn-cs"/>
                <a:hlinkClick r:id="rId5"/>
              </a:rPr>
              <a:t/>
            </a:r>
            <a:br>
              <a:rPr lang="en-US" sz="1200" b="0" i="0" u="none" strike="noStrike" kern="1200" dirty="0" smtClean="0">
                <a:solidFill>
                  <a:schemeClr val="tx1"/>
                </a:solidFill>
                <a:effectLst/>
                <a:latin typeface="+mn-lt"/>
                <a:ea typeface="+mn-ea"/>
                <a:cs typeface="+mn-cs"/>
                <a:hlinkClick r:id="rId5"/>
              </a:rPr>
            </a:b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31</a:t>
            </a:fld>
            <a:endParaRPr lang="en-US"/>
          </a:p>
        </p:txBody>
      </p:sp>
    </p:spTree>
    <p:extLst>
      <p:ext uri="{BB962C8B-B14F-4D97-AF65-F5344CB8AC3E}">
        <p14:creationId xmlns:p14="http://schemas.microsoft.com/office/powerpoint/2010/main" val="4177293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https://medium.com/@platform.engineers/setting-up-kubernetes-on-cloud-platforms-2dde3c20af18</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3</a:t>
            </a:fld>
            <a:endParaRPr lang="en-US"/>
          </a:p>
        </p:txBody>
      </p:sp>
    </p:spTree>
    <p:extLst>
      <p:ext uri="{BB962C8B-B14F-4D97-AF65-F5344CB8AC3E}">
        <p14:creationId xmlns:p14="http://schemas.microsoft.com/office/powerpoint/2010/main" val="2954510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1" kern="1200" dirty="0" smtClean="0">
                <a:solidFill>
                  <a:schemeClr val="tx1"/>
                </a:solidFill>
                <a:effectLst/>
                <a:latin typeface="+mn-lt"/>
                <a:ea typeface="+mn-ea"/>
                <a:cs typeface="+mn-cs"/>
              </a:rPr>
              <a:t>How to Setup Kubernetes Cluster on Google Cloud (Step by Step)</a:t>
            </a:r>
          </a:p>
          <a:p>
            <a:r>
              <a:rPr lang="en-US" dirty="0" smtClean="0"/>
              <a:t>  https://www.youtube.com/watch?app=desktop&amp;v=-jLqcJUd7SU</a:t>
            </a:r>
          </a:p>
          <a:p>
            <a:endParaRPr lang="en-US" dirty="0" smtClean="0"/>
          </a:p>
          <a:p>
            <a:r>
              <a:rPr lang="en-US" dirty="0" smtClean="0"/>
              <a:t>https://www.juniper.net/assets/us/en/local/pdf/nxtwork/cloud-containers-and-microservices-with-contrail.pdf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Cluster Architecture https://kubernetes.io/docs/concepts/architecture/</a:t>
            </a:r>
          </a:p>
          <a:p>
            <a:endParaRPr lang="en-US" dirty="0" smtClean="0"/>
          </a:p>
          <a:p>
            <a:r>
              <a:rPr lang="en-US" dirty="0" smtClean="0"/>
              <a:t>https://aws.plainenglish.io/kubernetes-local-setup-using-minikube-and-kubectl-3-a46b7effe693</a:t>
            </a:r>
          </a:p>
          <a:p>
            <a:r>
              <a:rPr lang="en-US" dirty="0" smtClean="0"/>
              <a:t>https://www.signadot.com/blog/beginner-minikube-guide</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5</a:t>
            </a:fld>
            <a:endParaRPr lang="en-US"/>
          </a:p>
        </p:txBody>
      </p:sp>
    </p:spTree>
    <p:extLst>
      <p:ext uri="{BB962C8B-B14F-4D97-AF65-F5344CB8AC3E}">
        <p14:creationId xmlns:p14="http://schemas.microsoft.com/office/powerpoint/2010/main" val="384777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https://testdriven.io/blog/deploying-a-node-app-to-google-cloud-with-kubernetes/</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6</a:t>
            </a:fld>
            <a:endParaRPr lang="en-US"/>
          </a:p>
        </p:txBody>
      </p:sp>
    </p:spTree>
    <p:extLst>
      <p:ext uri="{BB962C8B-B14F-4D97-AF65-F5344CB8AC3E}">
        <p14:creationId xmlns:p14="http://schemas.microsoft.com/office/powerpoint/2010/main" val="291593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https://testdriven.io/blog/deploying-a-node-app-to-google-cloud-with-kubernetes/</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7</a:t>
            </a:fld>
            <a:endParaRPr lang="en-US"/>
          </a:p>
        </p:txBody>
      </p:sp>
    </p:spTree>
    <p:extLst>
      <p:ext uri="{BB962C8B-B14F-4D97-AF65-F5344CB8AC3E}">
        <p14:creationId xmlns:p14="http://schemas.microsoft.com/office/powerpoint/2010/main" val="20059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https://testdriven.io/blog/deploying-a-node-app-to-google-cloud-with-kubernetes</a:t>
            </a:r>
            <a:r>
              <a:rPr lang="en-US" dirty="0" smtClean="0"/>
              <a:t>/</a:t>
            </a:r>
          </a:p>
          <a:p>
            <a:r>
              <a:rPr lang="en-US" dirty="0" smtClean="0"/>
              <a:t>https://devopscube.com/kubernetes-architecture-explained/</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8</a:t>
            </a:fld>
            <a:endParaRPr lang="en-US"/>
          </a:p>
        </p:txBody>
      </p:sp>
    </p:spTree>
    <p:extLst>
      <p:ext uri="{BB962C8B-B14F-4D97-AF65-F5344CB8AC3E}">
        <p14:creationId xmlns:p14="http://schemas.microsoft.com/office/powerpoint/2010/main" val="301018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https://docs.tigera.io/calico/latest/getting-started/kubernetes/requirements</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9</a:t>
            </a:fld>
            <a:endParaRPr lang="en-US"/>
          </a:p>
        </p:txBody>
      </p:sp>
    </p:spTree>
    <p:extLst>
      <p:ext uri="{BB962C8B-B14F-4D97-AF65-F5344CB8AC3E}">
        <p14:creationId xmlns:p14="http://schemas.microsoft.com/office/powerpoint/2010/main" val="4264714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https://devtron.ai/blog/deploy-applications-on-kubernetes-gcp/</a:t>
            </a:r>
            <a:endParaRPr lang="en-US" dirty="0"/>
          </a:p>
        </p:txBody>
      </p:sp>
      <p:sp>
        <p:nvSpPr>
          <p:cNvPr id="4" name="Slide Number Placeholder 3"/>
          <p:cNvSpPr>
            <a:spLocks noGrp="1"/>
          </p:cNvSpPr>
          <p:nvPr>
            <p:ph type="sldNum" sz="quarter" idx="10"/>
          </p:nvPr>
        </p:nvSpPr>
        <p:spPr/>
        <p:txBody>
          <a:bodyPr/>
          <a:lstStyle/>
          <a:p>
            <a:fld id="{EFEE49D0-5223-4533-A8BD-D85B89A25AD6}" type="slidenum">
              <a:rPr lang="en-US" smtClean="0"/>
              <a:t>10</a:t>
            </a:fld>
            <a:endParaRPr lang="en-US"/>
          </a:p>
        </p:txBody>
      </p:sp>
    </p:spTree>
    <p:extLst>
      <p:ext uri="{BB962C8B-B14F-4D97-AF65-F5344CB8AC3E}">
        <p14:creationId xmlns:p14="http://schemas.microsoft.com/office/powerpoint/2010/main" val="73416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47E0D4-8527-4FEA-BD77-3D995E7E7FEC}" type="datetimeFigureOut">
              <a:rPr lang="en-ID" smtClean="0"/>
              <a:t>01/09/2025</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3831544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7E0D4-8527-4FEA-BD77-3D995E7E7FEC}" type="datetimeFigureOut">
              <a:rPr lang="en-ID" smtClean="0"/>
              <a:t>01/09/2025</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354104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7E0D4-8527-4FEA-BD77-3D995E7E7FEC}" type="datetimeFigureOut">
              <a:rPr lang="en-ID" smtClean="0"/>
              <a:t>01/09/2025</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27461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7E0D4-8527-4FEA-BD77-3D995E7E7FEC}" type="datetimeFigureOut">
              <a:rPr lang="en-ID" smtClean="0"/>
              <a:t>01/09/2025</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1683253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47E0D4-8527-4FEA-BD77-3D995E7E7FEC}" type="datetimeFigureOut">
              <a:rPr lang="en-ID" smtClean="0"/>
              <a:t>01/09/2025</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31133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47E0D4-8527-4FEA-BD77-3D995E7E7FEC}" type="datetimeFigureOut">
              <a:rPr lang="en-ID" smtClean="0"/>
              <a:t>01/09/2025</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208322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47E0D4-8527-4FEA-BD77-3D995E7E7FEC}" type="datetimeFigureOut">
              <a:rPr lang="en-ID" smtClean="0"/>
              <a:t>01/09/2025</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81455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47E0D4-8527-4FEA-BD77-3D995E7E7FEC}" type="datetimeFigureOut">
              <a:rPr lang="en-ID" smtClean="0"/>
              <a:t>01/09/2025</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1468594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47E0D4-8527-4FEA-BD77-3D995E7E7FEC}" type="datetimeFigureOut">
              <a:rPr lang="en-ID" smtClean="0"/>
              <a:t>01/09/2025</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1535644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7E0D4-8527-4FEA-BD77-3D995E7E7FEC}" type="datetimeFigureOut">
              <a:rPr lang="en-ID" smtClean="0"/>
              <a:t>01/09/2025</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3272482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C47E0D4-8527-4FEA-BD77-3D995E7E7FEC}" type="datetimeFigureOut">
              <a:rPr lang="en-ID" smtClean="0"/>
              <a:t>01/09/2025</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686549EB-9E9D-493F-AC8F-3DE876F24758}" type="slidenum">
              <a:rPr lang="en-ID" smtClean="0"/>
              <a:t>‹#›</a:t>
            </a:fld>
            <a:endParaRPr lang="en-ID"/>
          </a:p>
        </p:txBody>
      </p:sp>
    </p:spTree>
    <p:extLst>
      <p:ext uri="{BB962C8B-B14F-4D97-AF65-F5344CB8AC3E}">
        <p14:creationId xmlns:p14="http://schemas.microsoft.com/office/powerpoint/2010/main" val="1682897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47E0D4-8527-4FEA-BD77-3D995E7E7FEC}" type="datetimeFigureOut">
              <a:rPr lang="en-ID" smtClean="0"/>
              <a:t>01/09/2025</a:t>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6549EB-9E9D-493F-AC8F-3DE876F24758}" type="slidenum">
              <a:rPr lang="en-ID" smtClean="0"/>
              <a:t>‹#›</a:t>
            </a:fld>
            <a:endParaRPr lang="en-ID"/>
          </a:p>
        </p:txBody>
      </p:sp>
    </p:spTree>
    <p:extLst>
      <p:ext uri="{BB962C8B-B14F-4D97-AF65-F5344CB8AC3E}">
        <p14:creationId xmlns:p14="http://schemas.microsoft.com/office/powerpoint/2010/main" val="76152559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2.gif"/><Relationship Id="rId7"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github.com/etcd-io/bbolt?ref=devopscube.com" TargetMode="External"/><Relationship Id="rId4" Type="http://schemas.openxmlformats.org/officeDocument/2006/relationships/hyperlink" Target="https://en.wikipedia.org/wiki/CAP_theorem?ref=devopscub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hyperlink" Target="https://devopscube.com/aws-cloud-controller-manag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kubernetes.io/blog/2025/02/28/nftables-kube-proxy/?ref=devopscube.com" TargetMode="External"/><Relationship Id="rId2" Type="http://schemas.openxmlformats.org/officeDocument/2006/relationships/hyperlink" Target="https://wiki.centos.org/HowTos/Network/IPTables?ref=devopscube.com"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en.wikipedia.org/wiki/IP_Virtual_Server?ref=devopscube.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vopscube.com/kubernetes-deployment-tutori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devopscube.com/create-kubernetes-jobs-cron-jobs/" TargetMode="External"/><Relationship Id="rId4" Type="http://schemas.openxmlformats.org/officeDocument/2006/relationships/hyperlink" Target="https://devopscube.com/kubernetes-daemonse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tigera.io/calico/latest/getting-started/kubernetes/self-managed-public-cloud/gce#kubeadm-for-calico-networking-and-network-polic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www.terraform.io/" TargetMode="External"/><Relationship Id="rId4" Type="http://schemas.openxmlformats.org/officeDocument/2006/relationships/hyperlink" Target="https://docs.tigera.io/calico/latest/getting-started/kubernetes/self-managed-public-cloud/gce#other-tools-and-option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cloud.google.com/storage/pricing" TargetMode="External"/><Relationship Id="rId5" Type="http://schemas.openxmlformats.org/officeDocument/2006/relationships/hyperlink" Target="https://cloud.google.com/vpc/network-pricing#lb" TargetMode="External"/><Relationship Id="rId4" Type="http://schemas.openxmlformats.org/officeDocument/2006/relationships/hyperlink" Target="https://cloud.google.com/kubernetes-engine/pric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libabacloud.com/en/product/acs?_p_lc=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cloud.google.com/kubernetes-engine/" TargetMode="External"/><Relationship Id="rId3" Type="http://schemas.openxmlformats.org/officeDocument/2006/relationships/hyperlink" Target="https://kubernetes.io/" TargetMode="External"/><Relationship Id="rId7" Type="http://schemas.openxmlformats.org/officeDocument/2006/relationships/hyperlink" Target="https://www.nomadproject.i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mesos.apache.org/" TargetMode="External"/><Relationship Id="rId5" Type="http://schemas.openxmlformats.org/officeDocument/2006/relationships/hyperlink" Target="https://aws.amazon.com/ecs/" TargetMode="External"/><Relationship Id="rId10" Type="http://schemas.openxmlformats.org/officeDocument/2006/relationships/hyperlink" Target="https://azure.microsoft.com/en-us/services/kubernetes-service/" TargetMode="External"/><Relationship Id="rId4" Type="http://schemas.openxmlformats.org/officeDocument/2006/relationships/hyperlink" Target="https://docs.docker.com/engine/swarm/" TargetMode="External"/><Relationship Id="rId9" Type="http://schemas.openxmlformats.org/officeDocument/2006/relationships/hyperlink" Target="https://aws.amazon.com/ek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kubernetes.io/docs/concepts/overview/working-with-objects/labels/" TargetMode="External"/><Relationship Id="rId3" Type="http://schemas.openxmlformats.org/officeDocument/2006/relationships/hyperlink" Target="https://kubernetes.io/docs/concepts/overview/kubernetes-api/" TargetMode="External"/><Relationship Id="rId7" Type="http://schemas.openxmlformats.org/officeDocument/2006/relationships/hyperlink" Target="https://kubernetes.io/docs/concepts/workloads/controllers/deployment/" TargetMode="External"/><Relationship Id="rId12" Type="http://schemas.openxmlformats.org/officeDocument/2006/relationships/hyperlink" Target="https://kubernetes.io/docs/concepts/storage/persistent-volumes/#persistentvolumeclai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kubernetes.io/docs/concepts/services-networking/service/" TargetMode="External"/><Relationship Id="rId11" Type="http://schemas.openxmlformats.org/officeDocument/2006/relationships/hyperlink" Target="https://kubernetes.io/docs/concepts/storage/persistent-volumes/" TargetMode="External"/><Relationship Id="rId5" Type="http://schemas.openxmlformats.org/officeDocument/2006/relationships/hyperlink" Target="https://kubernetes.io/docs/concepts/workloads/pods/pod/" TargetMode="External"/><Relationship Id="rId10" Type="http://schemas.openxmlformats.org/officeDocument/2006/relationships/hyperlink" Target="https://kubernetes.io/docs/concepts/storage/volumes/" TargetMode="External"/><Relationship Id="rId4" Type="http://schemas.openxmlformats.org/officeDocument/2006/relationships/hyperlink" Target="https://kubernetes.io/docs/concepts/architecture/nodes/" TargetMode="External"/><Relationship Id="rId9" Type="http://schemas.openxmlformats.org/officeDocument/2006/relationships/hyperlink" Target="https://kubernetes.io/docs/concepts/services-networking/ingres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lumMod val="85000"/>
                  </a:schemeClr>
                </a:solidFill>
              </a:rPr>
              <a:t>XIII</a:t>
            </a:r>
            <a:r>
              <a:rPr lang="en-US" sz="4400" dirty="0"/>
              <a:t> Docker Kubernetes : Cloud </a:t>
            </a:r>
            <a:r>
              <a:rPr lang="en-US" sz="4400" dirty="0" smtClean="0"/>
              <a:t>Infrastructure</a:t>
            </a:r>
            <a:endParaRPr lang="en-US" sz="4400" b="1" dirty="0"/>
          </a:p>
        </p:txBody>
      </p:sp>
      <p:sp>
        <p:nvSpPr>
          <p:cNvPr id="27" name="Title 1"/>
          <p:cNvSpPr txBox="1">
            <a:spLocks/>
          </p:cNvSpPr>
          <p:nvPr/>
        </p:nvSpPr>
        <p:spPr>
          <a:xfrm>
            <a:off x="344135" y="6042557"/>
            <a:ext cx="2012203" cy="67076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0070C0"/>
                </a:solidFill>
              </a:rPr>
              <a:t>O</a:t>
            </a:r>
            <a:r>
              <a:rPr lang="en-US" sz="2400" dirty="0">
                <a:solidFill>
                  <a:schemeClr val="tx1">
                    <a:lumMod val="50000"/>
                    <a:lumOff val="50000"/>
                  </a:schemeClr>
                </a:solidFill>
              </a:rPr>
              <a:t>pen</a:t>
            </a:r>
            <a:r>
              <a:rPr lang="en-US" sz="2400" dirty="0">
                <a:solidFill>
                  <a:srgbClr val="FF0000"/>
                </a:solidFill>
              </a:rPr>
              <a:t> </a:t>
            </a:r>
            <a:r>
              <a:rPr lang="en-US" sz="2400" dirty="0" err="1">
                <a:solidFill>
                  <a:srgbClr val="FF0000"/>
                </a:solidFill>
              </a:rPr>
              <a:t>T</a:t>
            </a:r>
            <a:r>
              <a:rPr lang="en-US" sz="2400" dirty="0" err="1">
                <a:solidFill>
                  <a:srgbClr val="00B0F0"/>
                </a:solidFill>
              </a:rPr>
              <a:t>of</a:t>
            </a:r>
            <a:r>
              <a:rPr lang="en-US" sz="2400" dirty="0" err="1">
                <a:solidFill>
                  <a:srgbClr val="0070C0"/>
                </a:solidFill>
              </a:rPr>
              <a:t>U</a:t>
            </a:r>
            <a:r>
              <a:rPr lang="en-US" sz="2400" dirty="0" err="1">
                <a:solidFill>
                  <a:srgbClr val="FF0000"/>
                </a:solidFill>
              </a:rPr>
              <a:t>-I</a:t>
            </a:r>
            <a:r>
              <a:rPr lang="en-US" sz="2400" dirty="0" err="1">
                <a:solidFill>
                  <a:schemeClr val="accent1"/>
                </a:solidFill>
              </a:rPr>
              <a:t>a</a:t>
            </a:r>
            <a:r>
              <a:rPr lang="en-US" sz="2400" dirty="0" err="1">
                <a:solidFill>
                  <a:srgbClr val="1A9626"/>
                </a:solidFill>
              </a:rPr>
              <a:t>C</a:t>
            </a:r>
            <a:endParaRPr lang="en-US" sz="2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Tree>
    <p:extLst>
      <p:ext uri="{BB962C8B-B14F-4D97-AF65-F5344CB8AC3E}">
        <p14:creationId xmlns:p14="http://schemas.microsoft.com/office/powerpoint/2010/main" val="44236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4271"/>
            <a:ext cx="457176" cy="369332"/>
          </a:xfrm>
          <a:prstGeom prst="rect">
            <a:avLst/>
          </a:prstGeom>
        </p:spPr>
        <p:txBody>
          <a:bodyPr wrap="none">
            <a:spAutoFit/>
          </a:bodyPr>
          <a:lstStyle/>
          <a:p>
            <a:r>
              <a:rPr lang="en-US" dirty="0" smtClean="0"/>
              <a:t>OK</a:t>
            </a:r>
            <a:endParaRPr lang="en-US" dirty="0"/>
          </a:p>
        </p:txBody>
      </p:sp>
      <p:sp>
        <p:nvSpPr>
          <p:cNvPr id="5" name="Title 1"/>
          <p:cNvSpPr>
            <a:spLocks noGrp="1"/>
          </p:cNvSpPr>
          <p:nvPr>
            <p:ph type="title"/>
          </p:nvPr>
        </p:nvSpPr>
        <p:spPr>
          <a:xfrm>
            <a:off x="2406314" y="1118937"/>
            <a:ext cx="7591108" cy="757822"/>
          </a:xfrm>
        </p:spPr>
        <p:txBody>
          <a:bodyPr>
            <a:normAutofit fontScale="90000"/>
          </a:bodyPr>
          <a:lstStyle/>
          <a:p>
            <a:pPr algn="ctr"/>
            <a:r>
              <a:rPr lang="en-US" b="1" dirty="0">
                <a:solidFill>
                  <a:srgbClr val="0070C0"/>
                </a:solidFill>
              </a:rPr>
              <a:t>What is Google Cloud Platform (GCP)</a:t>
            </a:r>
          </a:p>
        </p:txBody>
      </p:sp>
      <p:sp>
        <p:nvSpPr>
          <p:cNvPr id="3" name="Rectangle 2"/>
          <p:cNvSpPr/>
          <p:nvPr/>
        </p:nvSpPr>
        <p:spPr>
          <a:xfrm>
            <a:off x="7238753" y="2430976"/>
            <a:ext cx="4744700" cy="3416320"/>
          </a:xfrm>
          <a:prstGeom prst="rect">
            <a:avLst/>
          </a:prstGeom>
        </p:spPr>
        <p:txBody>
          <a:bodyPr wrap="square">
            <a:spAutoFit/>
          </a:bodyPr>
          <a:lstStyle/>
          <a:p>
            <a:pPr algn="just"/>
            <a:r>
              <a:rPr lang="en-US" dirty="0" smtClean="0"/>
              <a:t>Cloud </a:t>
            </a:r>
            <a:r>
              <a:rPr lang="en-US" dirty="0"/>
              <a:t>services provided by GCP are:</a:t>
            </a:r>
          </a:p>
          <a:p>
            <a:pPr algn="just"/>
            <a:endParaRPr lang="en-US" dirty="0"/>
          </a:p>
          <a:p>
            <a:pPr marL="285750" indent="-285750" algn="just">
              <a:buFont typeface="Arial" panose="020B0604020202020204" pitchFamily="34" charset="0"/>
              <a:buChar char="•"/>
            </a:pPr>
            <a:r>
              <a:rPr lang="en-US" dirty="0"/>
              <a:t>Compute Engine – Virtual machines and compute resources</a:t>
            </a:r>
          </a:p>
          <a:p>
            <a:pPr marL="285750" indent="-285750" algn="just">
              <a:buFont typeface="Arial" panose="020B0604020202020204" pitchFamily="34" charset="0"/>
              <a:buChar char="•"/>
            </a:pPr>
            <a:r>
              <a:rPr lang="en-US" dirty="0"/>
              <a:t>Cloud Storage – Scalable object storage</a:t>
            </a:r>
          </a:p>
          <a:p>
            <a:pPr marL="285750" indent="-285750" algn="just">
              <a:buFont typeface="Arial" panose="020B0604020202020204" pitchFamily="34" charset="0"/>
              <a:buChar char="•"/>
            </a:pPr>
            <a:r>
              <a:rPr lang="en-US" dirty="0"/>
              <a:t>VPC – Private cloud networking</a:t>
            </a:r>
          </a:p>
          <a:p>
            <a:pPr marL="285750" indent="-285750" algn="just">
              <a:buFont typeface="Arial" panose="020B0604020202020204" pitchFamily="34" charset="0"/>
              <a:buChar char="•"/>
            </a:pPr>
            <a:r>
              <a:rPr lang="en-US" dirty="0"/>
              <a:t>Cloud Logging &amp; Monitoring – Centralized logs and metrics</a:t>
            </a:r>
          </a:p>
          <a:p>
            <a:pPr marL="285750" indent="-285750" algn="just">
              <a:buFont typeface="Arial" panose="020B0604020202020204" pitchFamily="34" charset="0"/>
              <a:buChar char="•"/>
            </a:pPr>
            <a:r>
              <a:rPr lang="en-US" dirty="0"/>
              <a:t>Cloud Build – CI/CD pipelines</a:t>
            </a:r>
          </a:p>
          <a:p>
            <a:pPr marL="285750" indent="-285750" algn="just">
              <a:buFont typeface="Arial" panose="020B0604020202020204" pitchFamily="34" charset="0"/>
              <a:buChar char="•"/>
            </a:pPr>
            <a:r>
              <a:rPr lang="en-US" dirty="0" err="1"/>
              <a:t>BigQuery</a:t>
            </a:r>
            <a:r>
              <a:rPr lang="en-US" dirty="0"/>
              <a:t> – </a:t>
            </a:r>
            <a:r>
              <a:rPr lang="en-US" dirty="0" err="1"/>
              <a:t>Serverless</a:t>
            </a:r>
            <a:r>
              <a:rPr lang="en-US" dirty="0"/>
              <a:t> data warehouse</a:t>
            </a:r>
          </a:p>
          <a:p>
            <a:pPr marL="285750" indent="-285750" algn="just">
              <a:buFont typeface="Arial" panose="020B0604020202020204" pitchFamily="34" charset="0"/>
              <a:buChar char="•"/>
            </a:pPr>
            <a:r>
              <a:rPr lang="en-US" dirty="0"/>
              <a:t>Google Kubernetes Engine (GKE) – Managed Kubernetes clusters …and much more.</a:t>
            </a:r>
          </a:p>
        </p:txBody>
      </p:sp>
      <p:pic>
        <p:nvPicPr>
          <p:cNvPr id="6" name="Picture 5"/>
          <p:cNvPicPr>
            <a:picLocks noChangeAspect="1"/>
          </p:cNvPicPr>
          <p:nvPr/>
        </p:nvPicPr>
        <p:blipFill>
          <a:blip r:embed="rId3"/>
          <a:stretch>
            <a:fillRect/>
          </a:stretch>
        </p:blipFill>
        <p:spPr>
          <a:xfrm>
            <a:off x="882315" y="2430976"/>
            <a:ext cx="6206289" cy="3351396"/>
          </a:xfrm>
          <a:prstGeom prst="rect">
            <a:avLst/>
          </a:prstGeom>
        </p:spPr>
      </p:pic>
      <p:sp>
        <p:nvSpPr>
          <p:cNvPr id="7" name="Rectangle 6"/>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2" name="Rectangle 1"/>
          <p:cNvSpPr/>
          <p:nvPr/>
        </p:nvSpPr>
        <p:spPr>
          <a:xfrm>
            <a:off x="2564630" y="1692093"/>
            <a:ext cx="5651034" cy="369332"/>
          </a:xfrm>
          <a:prstGeom prst="rect">
            <a:avLst/>
          </a:prstGeom>
        </p:spPr>
        <p:txBody>
          <a:bodyPr wrap="none">
            <a:spAutoFit/>
          </a:bodyPr>
          <a:lstStyle/>
          <a:p>
            <a:r>
              <a:rPr lang="en-US" dirty="0"/>
              <a:t>Develop New Apps Faster - Tools and Modern Applications</a:t>
            </a:r>
          </a:p>
        </p:txBody>
      </p:sp>
    </p:spTree>
    <p:extLst>
      <p:ext uri="{BB962C8B-B14F-4D97-AF65-F5344CB8AC3E}">
        <p14:creationId xmlns:p14="http://schemas.microsoft.com/office/powerpoint/2010/main" val="2985897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2504" y="220579"/>
            <a:ext cx="7591108" cy="757822"/>
          </a:xfrm>
        </p:spPr>
        <p:txBody>
          <a:bodyPr>
            <a:normAutofit/>
          </a:bodyPr>
          <a:lstStyle/>
          <a:p>
            <a:pPr algn="just"/>
            <a:r>
              <a:rPr lang="en-US" sz="2800" b="1" dirty="0">
                <a:solidFill>
                  <a:srgbClr val="0070C0"/>
                </a:solidFill>
              </a:rPr>
              <a:t>What is Google Cloud Platform (GCP</a:t>
            </a:r>
            <a:r>
              <a:rPr lang="en-US" sz="2800" b="1" dirty="0" smtClean="0">
                <a:solidFill>
                  <a:srgbClr val="0070C0"/>
                </a:solidFill>
              </a:rPr>
              <a:t>) (</a:t>
            </a:r>
            <a:r>
              <a:rPr lang="en-US" sz="2800" b="1" dirty="0" err="1" smtClean="0">
                <a:solidFill>
                  <a:srgbClr val="0070C0"/>
                </a:solidFill>
              </a:rPr>
              <a:t>Cons’t</a:t>
            </a:r>
            <a:r>
              <a:rPr lang="en-US" sz="2800" b="1" dirty="0" smtClean="0">
                <a:solidFill>
                  <a:srgbClr val="0070C0"/>
                </a:solidFill>
              </a:rPr>
              <a:t>)</a:t>
            </a:r>
            <a:endParaRPr lang="en-US" sz="2800" b="1" dirty="0">
              <a:solidFill>
                <a:srgbClr val="0070C0"/>
              </a:solidFill>
            </a:endParaRPr>
          </a:p>
        </p:txBody>
      </p:sp>
      <p:pic>
        <p:nvPicPr>
          <p:cNvPr id="2" name="Picture 1"/>
          <p:cNvPicPr>
            <a:picLocks noChangeAspect="1"/>
          </p:cNvPicPr>
          <p:nvPr/>
        </p:nvPicPr>
        <p:blipFill>
          <a:blip r:embed="rId3"/>
          <a:stretch>
            <a:fillRect/>
          </a:stretch>
        </p:blipFill>
        <p:spPr>
          <a:xfrm>
            <a:off x="320841" y="978401"/>
            <a:ext cx="5853363" cy="3160816"/>
          </a:xfrm>
          <a:prstGeom prst="rect">
            <a:avLst/>
          </a:prstGeom>
        </p:spPr>
      </p:pic>
      <p:pic>
        <p:nvPicPr>
          <p:cNvPr id="7" name="Picture 6"/>
          <p:cNvPicPr>
            <a:picLocks noChangeAspect="1"/>
          </p:cNvPicPr>
          <p:nvPr/>
        </p:nvPicPr>
        <p:blipFill>
          <a:blip r:embed="rId4"/>
          <a:stretch>
            <a:fillRect/>
          </a:stretch>
        </p:blipFill>
        <p:spPr>
          <a:xfrm>
            <a:off x="7347284" y="428484"/>
            <a:ext cx="3575384" cy="1930707"/>
          </a:xfrm>
          <a:prstGeom prst="rect">
            <a:avLst/>
          </a:prstGeom>
        </p:spPr>
      </p:pic>
      <p:pic>
        <p:nvPicPr>
          <p:cNvPr id="8" name="Picture 7"/>
          <p:cNvPicPr>
            <a:picLocks noChangeAspect="1"/>
          </p:cNvPicPr>
          <p:nvPr/>
        </p:nvPicPr>
        <p:blipFill>
          <a:blip r:embed="rId5"/>
          <a:stretch>
            <a:fillRect/>
          </a:stretch>
        </p:blipFill>
        <p:spPr>
          <a:xfrm>
            <a:off x="7347284" y="2359191"/>
            <a:ext cx="3575384" cy="1660440"/>
          </a:xfrm>
          <a:prstGeom prst="rect">
            <a:avLst/>
          </a:prstGeom>
        </p:spPr>
      </p:pic>
      <p:sp>
        <p:nvSpPr>
          <p:cNvPr id="6" name="Rectangle 5"/>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3544351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972" y="244460"/>
            <a:ext cx="1844095" cy="369332"/>
          </a:xfrm>
          <a:prstGeom prst="rect">
            <a:avLst/>
          </a:prstGeom>
        </p:spPr>
        <p:txBody>
          <a:bodyPr wrap="none">
            <a:spAutoFit/>
          </a:bodyPr>
          <a:lstStyle/>
          <a:p>
            <a:r>
              <a:rPr lang="en-US" b="1" dirty="0">
                <a:solidFill>
                  <a:srgbClr val="0070C0"/>
                </a:solidFill>
              </a:rPr>
              <a:t>1. </a:t>
            </a:r>
            <a:r>
              <a:rPr lang="en-US" b="1" dirty="0" err="1">
                <a:solidFill>
                  <a:srgbClr val="0070C0"/>
                </a:solidFill>
              </a:rPr>
              <a:t>kube-apiserver</a:t>
            </a:r>
            <a:endParaRPr lang="en-US" b="1" dirty="0">
              <a:solidFill>
                <a:srgbClr val="0070C0"/>
              </a:solidFill>
            </a:endParaRPr>
          </a:p>
        </p:txBody>
      </p:sp>
      <p:pic>
        <p:nvPicPr>
          <p:cNvPr id="2050" name="Picture 2" descr="kuberetes API server Diagra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7306" y="565666"/>
            <a:ext cx="2791326" cy="30473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0632" y="3612983"/>
            <a:ext cx="3048000" cy="5001369"/>
          </a:xfrm>
          <a:prstGeom prst="rect">
            <a:avLst/>
          </a:prstGeom>
        </p:spPr>
        <p:txBody>
          <a:bodyPr wrap="square">
            <a:spAutoFit/>
          </a:bodyPr>
          <a:lstStyle/>
          <a:p>
            <a:pPr marL="171450" indent="-171450" algn="just">
              <a:buFont typeface="Arial" panose="020B0604020202020204" pitchFamily="34" charset="0"/>
              <a:buChar char="•"/>
            </a:pPr>
            <a:r>
              <a:rPr lang="en-US" sz="1100" dirty="0"/>
              <a:t>API management: Exposes the cluster API endpoint and handles all API requests. The API is version and </a:t>
            </a:r>
            <a:r>
              <a:rPr lang="en-US" sz="1100" dirty="0" err="1"/>
              <a:t>itsupports</a:t>
            </a:r>
            <a:r>
              <a:rPr lang="en-US" sz="1100" dirty="0"/>
              <a:t> multiple API versions simultaneously.</a:t>
            </a:r>
          </a:p>
          <a:p>
            <a:pPr marL="171450" indent="-171450" algn="just">
              <a:buFont typeface="Arial" panose="020B0604020202020204" pitchFamily="34" charset="0"/>
              <a:buChar char="•"/>
            </a:pPr>
            <a:r>
              <a:rPr lang="en-US" sz="1100" dirty="0"/>
              <a:t>Authentication (Using client certificates, bearer tokens, and HTTP Basic Authentication) and Authorization (ABAC and RBAC evaluation)</a:t>
            </a:r>
          </a:p>
          <a:p>
            <a:pPr marL="171450" indent="-171450" algn="just">
              <a:buFont typeface="Arial" panose="020B0604020202020204" pitchFamily="34" charset="0"/>
              <a:buChar char="•"/>
            </a:pPr>
            <a:r>
              <a:rPr lang="en-US" sz="1100" dirty="0"/>
              <a:t>Processing API requests and validating data for the API objects like pods, services, etc. (Validation and Mutation Admission controllers)</a:t>
            </a:r>
          </a:p>
          <a:p>
            <a:pPr marL="171450" indent="-171450" algn="just">
              <a:buFont typeface="Arial" panose="020B0604020202020204" pitchFamily="34" charset="0"/>
              <a:buChar char="•"/>
            </a:pPr>
            <a:r>
              <a:rPr lang="en-US" sz="1100" dirty="0" err="1"/>
              <a:t>api</a:t>
            </a:r>
            <a:r>
              <a:rPr lang="en-US" sz="1100" dirty="0"/>
              <a:t>-server coordinates all the processes between the control plane and worker node components.</a:t>
            </a:r>
          </a:p>
          <a:p>
            <a:pPr marL="171450" indent="-171450" algn="just">
              <a:buFont typeface="Arial" panose="020B0604020202020204" pitchFamily="34" charset="0"/>
              <a:buChar char="•"/>
            </a:pPr>
            <a:r>
              <a:rPr lang="en-US" sz="1100" dirty="0"/>
              <a:t>API server also contains an </a:t>
            </a:r>
            <a:r>
              <a:rPr lang="en-US" sz="1100" dirty="0" err="1"/>
              <a:t>aggreagation</a:t>
            </a:r>
            <a:r>
              <a:rPr lang="en-US" sz="1100" dirty="0"/>
              <a:t> layer which allows you to extend Kubernetes API to create custom APIs resources and controllers.</a:t>
            </a:r>
          </a:p>
          <a:p>
            <a:pPr marL="171450" indent="-171450" algn="just">
              <a:buFont typeface="Arial" panose="020B0604020202020204" pitchFamily="34" charset="0"/>
              <a:buChar char="•"/>
            </a:pPr>
            <a:r>
              <a:rPr lang="en-US" sz="1100" dirty="0"/>
              <a:t>The only component that the </a:t>
            </a:r>
            <a:r>
              <a:rPr lang="en-US" sz="1100" dirty="0" err="1"/>
              <a:t>kube-apiserver</a:t>
            </a:r>
            <a:r>
              <a:rPr lang="en-US" sz="1100" dirty="0"/>
              <a:t> initiates a connection to is the </a:t>
            </a:r>
            <a:r>
              <a:rPr lang="en-US" sz="1100" dirty="0" err="1"/>
              <a:t>etcd</a:t>
            </a:r>
            <a:r>
              <a:rPr lang="en-US" sz="1100" dirty="0"/>
              <a:t> component. All the other components connect to the API server.</a:t>
            </a:r>
          </a:p>
          <a:p>
            <a:pPr marL="171450" indent="-171450" algn="just">
              <a:buFont typeface="Arial" panose="020B0604020202020204" pitchFamily="34" charset="0"/>
              <a:buChar char="•"/>
            </a:pPr>
            <a:r>
              <a:rPr lang="en-US" sz="1100" dirty="0"/>
              <a:t>The API server also supports watching resources for changes. For example, clients can establish a watch on specific resources and receive real-time notifications when those resources are created, modified, or deleted.</a:t>
            </a:r>
          </a:p>
          <a:p>
            <a:pPr marL="171450" indent="-171450" algn="just">
              <a:buFont typeface="Arial" panose="020B0604020202020204" pitchFamily="34" charset="0"/>
              <a:buChar char="•"/>
            </a:pPr>
            <a:r>
              <a:rPr lang="en-US" sz="1100" dirty="0"/>
              <a:t>Each component (</a:t>
            </a:r>
            <a:r>
              <a:rPr lang="en-US" sz="1100" dirty="0" err="1"/>
              <a:t>Kubelet</a:t>
            </a:r>
            <a:r>
              <a:rPr lang="en-US" sz="1100" dirty="0"/>
              <a:t>, scheduler, controllers) independently watches the API server to figure out what it needs to do.</a:t>
            </a:r>
          </a:p>
        </p:txBody>
      </p:sp>
      <p:sp>
        <p:nvSpPr>
          <p:cNvPr id="6" name="Rectangle 5"/>
          <p:cNvSpPr/>
          <p:nvPr/>
        </p:nvSpPr>
        <p:spPr>
          <a:xfrm>
            <a:off x="3665966" y="244460"/>
            <a:ext cx="820225" cy="369332"/>
          </a:xfrm>
          <a:prstGeom prst="rect">
            <a:avLst/>
          </a:prstGeom>
        </p:spPr>
        <p:txBody>
          <a:bodyPr wrap="none">
            <a:spAutoFit/>
          </a:bodyPr>
          <a:lstStyle/>
          <a:p>
            <a:r>
              <a:rPr lang="en-US" b="1" dirty="0">
                <a:solidFill>
                  <a:srgbClr val="0070C0"/>
                </a:solidFill>
              </a:rPr>
              <a:t>2. </a:t>
            </a:r>
            <a:r>
              <a:rPr lang="en-US" b="1" dirty="0" err="1">
                <a:solidFill>
                  <a:srgbClr val="0070C0"/>
                </a:solidFill>
              </a:rPr>
              <a:t>etcd</a:t>
            </a:r>
            <a:endParaRPr lang="en-US" b="1" dirty="0">
              <a:solidFill>
                <a:srgbClr val="0070C0"/>
              </a:solidFill>
            </a:endParaRPr>
          </a:p>
        </p:txBody>
      </p:sp>
      <p:sp>
        <p:nvSpPr>
          <p:cNvPr id="8" name="Rectangle 7"/>
          <p:cNvSpPr/>
          <p:nvPr/>
        </p:nvSpPr>
        <p:spPr>
          <a:xfrm>
            <a:off x="3665966" y="3789446"/>
            <a:ext cx="3048000" cy="2246769"/>
          </a:xfrm>
          <a:prstGeom prst="rect">
            <a:avLst/>
          </a:prstGeom>
        </p:spPr>
        <p:txBody>
          <a:bodyPr wrap="square">
            <a:spAutoFit/>
          </a:bodyPr>
          <a:lstStyle/>
          <a:p>
            <a:pPr algn="just"/>
            <a:r>
              <a:rPr lang="en-US" sz="1000" dirty="0" smtClean="0"/>
              <a:t>Distributed </a:t>
            </a:r>
            <a:r>
              <a:rPr lang="en-US" sz="1000" dirty="0"/>
              <a:t>key-value </a:t>
            </a:r>
            <a:r>
              <a:rPr lang="en-US" sz="1000" dirty="0" smtClean="0"/>
              <a:t>store</a:t>
            </a:r>
          </a:p>
          <a:p>
            <a:pPr algn="just"/>
            <a:endParaRPr lang="en-US" sz="1000" dirty="0"/>
          </a:p>
          <a:p>
            <a:pPr algn="just"/>
            <a:r>
              <a:rPr lang="en-US" sz="1000" b="1" dirty="0"/>
              <a:t>Strongly consistent:</a:t>
            </a:r>
            <a:r>
              <a:rPr lang="en-US" sz="1000" dirty="0"/>
              <a:t> If an update is made to a node, strong consistency will ensure it gets updated to all the other nodes in the cluster immediately. Also if you look at </a:t>
            </a:r>
            <a:r>
              <a:rPr lang="en-US" sz="1000" dirty="0">
                <a:hlinkClick r:id="rId4"/>
              </a:rPr>
              <a:t>CAP theorem</a:t>
            </a:r>
            <a:r>
              <a:rPr lang="en-US" sz="1000" dirty="0"/>
              <a:t>, achieving 100% availability with strong consistency and &amp; Partition Tolerance is impossible.</a:t>
            </a:r>
          </a:p>
          <a:p>
            <a:pPr algn="just"/>
            <a:r>
              <a:rPr lang="en-US" sz="1000" b="1" dirty="0"/>
              <a:t>Distributed</a:t>
            </a:r>
            <a:r>
              <a:rPr lang="en-US" sz="1000" dirty="0"/>
              <a:t>: </a:t>
            </a:r>
            <a:r>
              <a:rPr lang="en-US" sz="1000" dirty="0" err="1"/>
              <a:t>etcd</a:t>
            </a:r>
            <a:r>
              <a:rPr lang="en-US" sz="1000" dirty="0"/>
              <a:t> is designed to run on multiple nodes as a cluster without sacrificing consistency.</a:t>
            </a:r>
          </a:p>
          <a:p>
            <a:pPr algn="just"/>
            <a:r>
              <a:rPr lang="en-US" sz="1000" b="1" dirty="0"/>
              <a:t>Key Value Store:</a:t>
            </a:r>
            <a:r>
              <a:rPr lang="en-US" sz="1000" dirty="0"/>
              <a:t> A </a:t>
            </a:r>
            <a:r>
              <a:rPr lang="en-US" sz="1000" dirty="0" err="1"/>
              <a:t>nonrelational</a:t>
            </a:r>
            <a:r>
              <a:rPr lang="en-US" sz="1000" dirty="0"/>
              <a:t> database that stores data as keys and values. It also exposes a key-value API. The </a:t>
            </a:r>
            <a:r>
              <a:rPr lang="en-US" sz="1000" dirty="0" err="1"/>
              <a:t>datastore</a:t>
            </a:r>
            <a:r>
              <a:rPr lang="en-US" sz="1000" dirty="0"/>
              <a:t> is built on top of </a:t>
            </a:r>
            <a:r>
              <a:rPr lang="en-US" sz="1000" dirty="0" err="1">
                <a:hlinkClick r:id="rId5"/>
              </a:rPr>
              <a:t>BboltDB</a:t>
            </a:r>
            <a:r>
              <a:rPr lang="en-US" sz="1000" dirty="0"/>
              <a:t> which is a fork of </a:t>
            </a:r>
            <a:r>
              <a:rPr lang="en-US" sz="1000" dirty="0" err="1"/>
              <a:t>BoltDB</a:t>
            </a:r>
            <a:r>
              <a:rPr lang="en-US" sz="1000" dirty="0" smtClean="0"/>
              <a:t>.</a:t>
            </a:r>
          </a:p>
        </p:txBody>
      </p:sp>
      <p:sp>
        <p:nvSpPr>
          <p:cNvPr id="10" name="Rectangle 9"/>
          <p:cNvSpPr/>
          <p:nvPr/>
        </p:nvSpPr>
        <p:spPr>
          <a:xfrm>
            <a:off x="3665966" y="6115292"/>
            <a:ext cx="3048000" cy="5262979"/>
          </a:xfrm>
          <a:prstGeom prst="rect">
            <a:avLst/>
          </a:prstGeom>
        </p:spPr>
        <p:txBody>
          <a:bodyPr wrap="square">
            <a:spAutoFit/>
          </a:bodyPr>
          <a:lstStyle/>
          <a:p>
            <a:pPr algn="just"/>
            <a:r>
              <a:rPr lang="en-US" sz="1400" dirty="0"/>
              <a:t>In a nutshell, here is what you need to know about </a:t>
            </a:r>
            <a:r>
              <a:rPr lang="en-US" sz="1400" dirty="0" err="1"/>
              <a:t>etcd</a:t>
            </a:r>
            <a:r>
              <a:rPr lang="en-US" sz="1400" dirty="0"/>
              <a:t>.</a:t>
            </a:r>
          </a:p>
          <a:p>
            <a:pPr algn="just"/>
            <a:endParaRPr lang="en-US" sz="1400" dirty="0"/>
          </a:p>
          <a:p>
            <a:pPr algn="just"/>
            <a:r>
              <a:rPr lang="en-US" sz="1400" dirty="0" err="1"/>
              <a:t>etcd</a:t>
            </a:r>
            <a:r>
              <a:rPr lang="en-US" sz="1400" dirty="0"/>
              <a:t> stores all configurations, states, and metadata of Kubernetes objects (pods, secrets, </a:t>
            </a:r>
            <a:r>
              <a:rPr lang="en-US" sz="1400" dirty="0" err="1"/>
              <a:t>daemonsets</a:t>
            </a:r>
            <a:r>
              <a:rPr lang="en-US" sz="1400" dirty="0"/>
              <a:t>, deployments, </a:t>
            </a:r>
            <a:r>
              <a:rPr lang="en-US" sz="1400" dirty="0" err="1"/>
              <a:t>configmaps</a:t>
            </a:r>
            <a:r>
              <a:rPr lang="en-US" sz="1400" dirty="0"/>
              <a:t>, </a:t>
            </a:r>
            <a:r>
              <a:rPr lang="en-US" sz="1400" dirty="0" err="1"/>
              <a:t>statefulsets</a:t>
            </a:r>
            <a:r>
              <a:rPr lang="en-US" sz="1400" dirty="0"/>
              <a:t>, </a:t>
            </a:r>
            <a:r>
              <a:rPr lang="en-US" sz="1400" dirty="0" err="1"/>
              <a:t>etc</a:t>
            </a:r>
            <a:r>
              <a:rPr lang="en-US" sz="1400" dirty="0"/>
              <a:t>).</a:t>
            </a:r>
          </a:p>
          <a:p>
            <a:pPr algn="just"/>
            <a:r>
              <a:rPr lang="en-US" sz="1400" dirty="0" err="1"/>
              <a:t>etcd</a:t>
            </a:r>
            <a:r>
              <a:rPr lang="en-US" sz="1400" dirty="0"/>
              <a:t> allows a client to subscribe to events using Watch() API . Kubernetes </a:t>
            </a:r>
            <a:r>
              <a:rPr lang="en-US" sz="1400" dirty="0" err="1"/>
              <a:t>api</a:t>
            </a:r>
            <a:r>
              <a:rPr lang="en-US" sz="1400" dirty="0"/>
              <a:t>-server uses the </a:t>
            </a:r>
            <a:r>
              <a:rPr lang="en-US" sz="1400" dirty="0" err="1"/>
              <a:t>etcd’s</a:t>
            </a:r>
            <a:r>
              <a:rPr lang="en-US" sz="1400" dirty="0"/>
              <a:t> watch functionality to track the change in the state of an object.</a:t>
            </a:r>
          </a:p>
          <a:p>
            <a:pPr algn="just"/>
            <a:r>
              <a:rPr lang="en-US" sz="1400" dirty="0" err="1"/>
              <a:t>etcd</a:t>
            </a:r>
            <a:r>
              <a:rPr lang="en-US" sz="1400" dirty="0"/>
              <a:t> exposes key-value API using </a:t>
            </a:r>
            <a:r>
              <a:rPr lang="en-US" sz="1400" dirty="0" err="1"/>
              <a:t>gRPC</a:t>
            </a:r>
            <a:r>
              <a:rPr lang="en-US" sz="1400" dirty="0"/>
              <a:t>. Also, the </a:t>
            </a:r>
            <a:r>
              <a:rPr lang="en-US" sz="1400" dirty="0" err="1"/>
              <a:t>gRPC</a:t>
            </a:r>
            <a:r>
              <a:rPr lang="en-US" sz="1400" dirty="0"/>
              <a:t> gateway is a RESTful proxy that translates all the HTTP API calls into </a:t>
            </a:r>
            <a:r>
              <a:rPr lang="en-US" sz="1400" dirty="0" err="1"/>
              <a:t>gRPC</a:t>
            </a:r>
            <a:r>
              <a:rPr lang="en-US" sz="1400" dirty="0"/>
              <a:t> messages. This makes it an ideal database for Kubernetes.</a:t>
            </a:r>
          </a:p>
          <a:p>
            <a:pPr algn="just"/>
            <a:r>
              <a:rPr lang="en-US" sz="1400" dirty="0" err="1"/>
              <a:t>etcd</a:t>
            </a:r>
            <a:r>
              <a:rPr lang="en-US" sz="1400" dirty="0"/>
              <a:t> stores all objects under the /registry directory key in key-value format. For example, information on a pod named Nginx in the default namespace can be found under /registry/pods/default/</a:t>
            </a:r>
            <a:r>
              <a:rPr lang="en-US" sz="1400" dirty="0" err="1"/>
              <a:t>nginx</a:t>
            </a:r>
            <a:endParaRPr lang="en-US" sz="1400" dirty="0" smtClean="0"/>
          </a:p>
        </p:txBody>
      </p:sp>
      <p:pic>
        <p:nvPicPr>
          <p:cNvPr id="2055" name="Picture 7" descr="kubernetes etcd Diagram"/>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665966" y="609600"/>
            <a:ext cx="3004708" cy="33527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3590591" y="2035091"/>
            <a:ext cx="3080083" cy="600164"/>
          </a:xfrm>
          <a:prstGeom prst="rect">
            <a:avLst/>
          </a:prstGeom>
        </p:spPr>
        <p:txBody>
          <a:bodyPr wrap="square">
            <a:spAutoFit/>
          </a:bodyPr>
          <a:lstStyle/>
          <a:p>
            <a:r>
              <a:rPr lang="en-US" sz="1100" dirty="0"/>
              <a:t>3 nodes: Can tolerate 1 node failure (quorum = 2)</a:t>
            </a:r>
          </a:p>
          <a:p>
            <a:r>
              <a:rPr lang="en-US" sz="1100" dirty="0"/>
              <a:t>5 nodes: Can tolerate 2 node failures (quorum = 3)</a:t>
            </a:r>
          </a:p>
          <a:p>
            <a:r>
              <a:rPr lang="en-US" sz="1100" dirty="0"/>
              <a:t>7 nodes: Can tolerate 3 node failures (quorum = 4)</a:t>
            </a:r>
          </a:p>
        </p:txBody>
      </p:sp>
      <p:sp>
        <p:nvSpPr>
          <p:cNvPr id="13" name="Rectangle 12"/>
          <p:cNvSpPr/>
          <p:nvPr/>
        </p:nvSpPr>
        <p:spPr>
          <a:xfrm>
            <a:off x="6962685" y="196334"/>
            <a:ext cx="1882631" cy="369332"/>
          </a:xfrm>
          <a:prstGeom prst="rect">
            <a:avLst/>
          </a:prstGeom>
        </p:spPr>
        <p:txBody>
          <a:bodyPr wrap="none">
            <a:spAutoFit/>
          </a:bodyPr>
          <a:lstStyle/>
          <a:p>
            <a:r>
              <a:rPr lang="en-US" b="1" dirty="0">
                <a:solidFill>
                  <a:srgbClr val="0070C0"/>
                </a:solidFill>
              </a:rPr>
              <a:t>3. </a:t>
            </a:r>
            <a:r>
              <a:rPr lang="en-US" b="1" dirty="0" err="1">
                <a:solidFill>
                  <a:srgbClr val="0070C0"/>
                </a:solidFill>
              </a:rPr>
              <a:t>kube</a:t>
            </a:r>
            <a:r>
              <a:rPr lang="en-US" b="1" dirty="0">
                <a:solidFill>
                  <a:srgbClr val="0070C0"/>
                </a:solidFill>
              </a:rPr>
              <a:t>-scheduler</a:t>
            </a:r>
          </a:p>
        </p:txBody>
      </p:sp>
      <p:pic>
        <p:nvPicPr>
          <p:cNvPr id="2057" name="Picture 9" descr="Kubernetes Schedule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789341" y="565666"/>
            <a:ext cx="2931106" cy="339673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ow Kubernetes Scheduler chooses a Node"/>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919873" y="3962399"/>
            <a:ext cx="2875949" cy="28956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9720448" y="986294"/>
            <a:ext cx="3161364" cy="3631763"/>
          </a:xfrm>
          <a:prstGeom prst="rect">
            <a:avLst/>
          </a:prstGeom>
        </p:spPr>
        <p:txBody>
          <a:bodyPr wrap="square">
            <a:spAutoFit/>
          </a:bodyPr>
          <a:lstStyle/>
          <a:p>
            <a:pPr algn="just"/>
            <a:r>
              <a:rPr lang="en-US" sz="1000" dirty="0" smtClean="0"/>
              <a:t>Scheduler:</a:t>
            </a:r>
            <a:endParaRPr lang="en-US" sz="1000" dirty="0"/>
          </a:p>
          <a:p>
            <a:pPr algn="just"/>
            <a:endParaRPr lang="en-US" sz="1000" dirty="0"/>
          </a:p>
          <a:p>
            <a:pPr algn="just"/>
            <a:r>
              <a:rPr lang="en-US" sz="1000" dirty="0"/>
              <a:t>It is a controller that listens to pod creation events in the API server.</a:t>
            </a:r>
          </a:p>
          <a:p>
            <a:pPr algn="just"/>
            <a:r>
              <a:rPr lang="en-US" sz="1000" dirty="0"/>
              <a:t>The scheduler has two phases. Scheduling cycle and the Binding cycle. Together it is called the scheduling context. The scheduling cycle selects a worker node and the binding cycle applies that change to the cluster.</a:t>
            </a:r>
          </a:p>
          <a:p>
            <a:pPr algn="just"/>
            <a:r>
              <a:rPr lang="en-US" sz="1000" dirty="0"/>
              <a:t>The scheduler always places the high-priority pods ahead of the low-priority pods for scheduling. Also, in some cases, after the pod starts running in the selected node, the pod might get evicted or moved to other nodes. If you want to understand more, read the Kubernetes pod priority guide</a:t>
            </a:r>
          </a:p>
          <a:p>
            <a:pPr algn="just"/>
            <a:r>
              <a:rPr lang="en-US" sz="1000" dirty="0"/>
              <a:t>You can create custom schedulers and run multiple schedulers in a cluster along with the native scheduler. When you deploy a pod you can specify the custom scheduler in the pod manifest. So the scheduling decisions will be taken based on the custom scheduler logic.</a:t>
            </a:r>
          </a:p>
          <a:p>
            <a:pPr algn="just"/>
            <a:r>
              <a:rPr lang="en-US" sz="1000" dirty="0"/>
              <a:t>The scheduler has a pluggable scheduling framework. Meaning, that you can add your custom plugin to the scheduling workflow.</a:t>
            </a:r>
          </a:p>
        </p:txBody>
      </p:sp>
      <p:sp>
        <p:nvSpPr>
          <p:cNvPr id="17" name="Rectangle 16"/>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1278342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661" y="4431130"/>
            <a:ext cx="3328392" cy="1785104"/>
          </a:xfrm>
          <a:prstGeom prst="rect">
            <a:avLst/>
          </a:prstGeom>
        </p:spPr>
        <p:txBody>
          <a:bodyPr wrap="square">
            <a:spAutoFit/>
          </a:bodyPr>
          <a:lstStyle/>
          <a:p>
            <a:pPr algn="just"/>
            <a:r>
              <a:rPr lang="en-US" sz="1000" dirty="0"/>
              <a:t>Kubernetes controllers.</a:t>
            </a:r>
          </a:p>
          <a:p>
            <a:pPr algn="just"/>
            <a:endParaRPr lang="en-US" sz="1000" dirty="0"/>
          </a:p>
          <a:p>
            <a:pPr algn="just"/>
            <a:r>
              <a:rPr lang="en-US" sz="1000" dirty="0"/>
              <a:t>Deployment controller</a:t>
            </a:r>
          </a:p>
          <a:p>
            <a:pPr algn="just"/>
            <a:r>
              <a:rPr lang="en-US" sz="1000" dirty="0" err="1"/>
              <a:t>Replicaset</a:t>
            </a:r>
            <a:r>
              <a:rPr lang="en-US" sz="1000" dirty="0"/>
              <a:t> controller</a:t>
            </a:r>
          </a:p>
          <a:p>
            <a:pPr algn="just"/>
            <a:r>
              <a:rPr lang="en-US" sz="1000" dirty="0" err="1"/>
              <a:t>DaemonSet</a:t>
            </a:r>
            <a:r>
              <a:rPr lang="en-US" sz="1000" dirty="0"/>
              <a:t> controller</a:t>
            </a:r>
          </a:p>
          <a:p>
            <a:pPr algn="just"/>
            <a:r>
              <a:rPr lang="en-US" sz="1000" dirty="0"/>
              <a:t>Job Controller (Kubernetes Jobs)</a:t>
            </a:r>
          </a:p>
          <a:p>
            <a:pPr algn="just"/>
            <a:r>
              <a:rPr lang="en-US" sz="1000" dirty="0" err="1"/>
              <a:t>CronJob</a:t>
            </a:r>
            <a:r>
              <a:rPr lang="en-US" sz="1000" dirty="0"/>
              <a:t> Controller</a:t>
            </a:r>
          </a:p>
          <a:p>
            <a:pPr algn="just"/>
            <a:r>
              <a:rPr lang="en-US" sz="1000" dirty="0"/>
              <a:t>endpoints controller</a:t>
            </a:r>
          </a:p>
          <a:p>
            <a:pPr algn="just"/>
            <a:r>
              <a:rPr lang="en-US" sz="1000" dirty="0"/>
              <a:t>namespace controller</a:t>
            </a:r>
          </a:p>
          <a:p>
            <a:pPr algn="just"/>
            <a:r>
              <a:rPr lang="en-US" sz="1000" dirty="0"/>
              <a:t>service accounts controller.</a:t>
            </a:r>
          </a:p>
          <a:p>
            <a:pPr algn="just"/>
            <a:r>
              <a:rPr lang="en-US" sz="1000" dirty="0"/>
              <a:t>Node controller</a:t>
            </a:r>
            <a:endParaRPr lang="en-US" sz="1000" dirty="0" smtClean="0"/>
          </a:p>
        </p:txBody>
      </p:sp>
      <p:sp>
        <p:nvSpPr>
          <p:cNvPr id="5" name="Rectangle 4"/>
          <p:cNvSpPr/>
          <p:nvPr/>
        </p:nvSpPr>
        <p:spPr>
          <a:xfrm>
            <a:off x="120661" y="164250"/>
            <a:ext cx="2822889" cy="369332"/>
          </a:xfrm>
          <a:prstGeom prst="rect">
            <a:avLst/>
          </a:prstGeom>
        </p:spPr>
        <p:txBody>
          <a:bodyPr wrap="none">
            <a:spAutoFit/>
          </a:bodyPr>
          <a:lstStyle/>
          <a:p>
            <a:r>
              <a:rPr lang="en-US" b="1" dirty="0">
                <a:solidFill>
                  <a:srgbClr val="0070C0"/>
                </a:solidFill>
              </a:rPr>
              <a:t>4. </a:t>
            </a:r>
            <a:r>
              <a:rPr lang="en-US" b="1" dirty="0" err="1">
                <a:solidFill>
                  <a:srgbClr val="0070C0"/>
                </a:solidFill>
              </a:rPr>
              <a:t>Kube</a:t>
            </a:r>
            <a:r>
              <a:rPr lang="en-US" b="1" dirty="0">
                <a:solidFill>
                  <a:srgbClr val="0070C0"/>
                </a:solidFill>
              </a:rPr>
              <a:t> Controller Manager</a:t>
            </a:r>
          </a:p>
        </p:txBody>
      </p:sp>
      <p:sp>
        <p:nvSpPr>
          <p:cNvPr id="6" name="Rectangle 5"/>
          <p:cNvSpPr/>
          <p:nvPr/>
        </p:nvSpPr>
        <p:spPr>
          <a:xfrm>
            <a:off x="272716" y="533582"/>
            <a:ext cx="3176337" cy="923330"/>
          </a:xfrm>
          <a:prstGeom prst="rect">
            <a:avLst/>
          </a:prstGeom>
        </p:spPr>
        <p:txBody>
          <a:bodyPr wrap="square">
            <a:spAutoFit/>
          </a:bodyPr>
          <a:lstStyle/>
          <a:p>
            <a:pPr algn="just"/>
            <a:r>
              <a:rPr lang="en-US" dirty="0"/>
              <a:t>What is a controller? Controllers are programs that run infinite control loops. </a:t>
            </a:r>
          </a:p>
        </p:txBody>
      </p:sp>
      <p:pic>
        <p:nvPicPr>
          <p:cNvPr id="3074" name="Picture 2" descr="Kube Controller Manag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456913"/>
            <a:ext cx="3176337" cy="29742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73587" y="164250"/>
            <a:ext cx="3527504" cy="369332"/>
          </a:xfrm>
          <a:prstGeom prst="rect">
            <a:avLst/>
          </a:prstGeom>
        </p:spPr>
        <p:txBody>
          <a:bodyPr wrap="none">
            <a:spAutoFit/>
          </a:bodyPr>
          <a:lstStyle/>
          <a:p>
            <a:r>
              <a:rPr lang="en-US" b="1" dirty="0">
                <a:solidFill>
                  <a:srgbClr val="0070C0"/>
                </a:solidFill>
              </a:rPr>
              <a:t>5. Cloud Controller Manager (CCM)</a:t>
            </a:r>
          </a:p>
        </p:txBody>
      </p:sp>
      <p:sp>
        <p:nvSpPr>
          <p:cNvPr id="8" name="Rectangle 7"/>
          <p:cNvSpPr/>
          <p:nvPr/>
        </p:nvSpPr>
        <p:spPr>
          <a:xfrm>
            <a:off x="4106779" y="533582"/>
            <a:ext cx="3294312" cy="3693319"/>
          </a:xfrm>
          <a:prstGeom prst="rect">
            <a:avLst/>
          </a:prstGeom>
        </p:spPr>
        <p:txBody>
          <a:bodyPr wrap="square">
            <a:spAutoFit/>
          </a:bodyPr>
          <a:lstStyle/>
          <a:p>
            <a:pPr algn="just"/>
            <a:r>
              <a:rPr lang="en-US" dirty="0"/>
              <a:t>When </a:t>
            </a:r>
            <a:r>
              <a:rPr lang="en-US" dirty="0" err="1"/>
              <a:t>kubernetes</a:t>
            </a:r>
            <a:r>
              <a:rPr lang="en-US" dirty="0"/>
              <a:t> is deployed in cloud environments, the cloud controller manager acts as a bridge between Cloud Platform APIs and the Kubernetes cluster</a:t>
            </a:r>
            <a:r>
              <a:rPr lang="en-US" dirty="0" smtClean="0"/>
              <a:t>.</a:t>
            </a:r>
          </a:p>
          <a:p>
            <a:pPr algn="just"/>
            <a:endParaRPr lang="en-US" dirty="0"/>
          </a:p>
          <a:p>
            <a:pPr algn="just"/>
            <a:r>
              <a:rPr lang="en-US" dirty="0">
                <a:hlinkClick r:id="rId4"/>
              </a:rPr>
              <a:t>Cloud controller </a:t>
            </a:r>
            <a:r>
              <a:rPr lang="en-US" dirty="0" smtClean="0">
                <a:hlinkClick r:id="rId4"/>
              </a:rPr>
              <a:t>integration</a:t>
            </a:r>
            <a:r>
              <a:rPr lang="en-US" dirty="0"/>
              <a:t> : allows Kubernetes cluster to provision cloud resources like instances (for nodes), Load Balancers (for services), and Storage Volumes (for persistent volumes).</a:t>
            </a:r>
          </a:p>
        </p:txBody>
      </p:sp>
      <p:pic>
        <p:nvPicPr>
          <p:cNvPr id="3076" name="Picture 4" descr="Kubernetes Cloud Controller Manager (CCM)"/>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401091" y="352926"/>
            <a:ext cx="4619626" cy="60140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958329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sz="2700" b="1" dirty="0" smtClean="0">
                <a:solidFill>
                  <a:srgbClr val="0070C0"/>
                </a:solidFill>
              </a:rPr>
              <a:t>Cloud Platform for Controller Integration</a:t>
            </a:r>
            <a:endParaRPr lang="en-US" sz="2700" b="1" dirty="0">
              <a:solidFill>
                <a:srgbClr val="0070C0"/>
              </a:solidFill>
            </a:endParaRPr>
          </a:p>
        </p:txBody>
      </p:sp>
      <p:sp>
        <p:nvSpPr>
          <p:cNvPr id="5" name="Title 1"/>
          <p:cNvSpPr txBox="1">
            <a:spLocks/>
          </p:cNvSpPr>
          <p:nvPr/>
        </p:nvSpPr>
        <p:spPr>
          <a:xfrm>
            <a:off x="144144" y="6149391"/>
            <a:ext cx="10551695" cy="757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lumMod val="85000"/>
                  </a:schemeClr>
                </a:solidFill>
              </a:rPr>
              <a:t>Example 1: </a:t>
            </a:r>
            <a:r>
              <a:rPr lang="en-US" sz="2700" b="1" dirty="0" smtClean="0">
                <a:solidFill>
                  <a:srgbClr val="0070C0"/>
                </a:solidFill>
              </a:rPr>
              <a:t>Cloud Platform for Controller Integration (</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pic>
        <p:nvPicPr>
          <p:cNvPr id="12290" name="Picture 2" descr="https://devopscube.com/content/images/2025/03/cloud-controller-aws-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88805" y="1196391"/>
            <a:ext cx="4331186" cy="4953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364652" y="3672891"/>
            <a:ext cx="5572573" cy="2123658"/>
          </a:xfrm>
          <a:prstGeom prst="rect">
            <a:avLst/>
          </a:prstGeom>
        </p:spPr>
        <p:txBody>
          <a:bodyPr wrap="square">
            <a:spAutoFit/>
          </a:bodyPr>
          <a:lstStyle/>
          <a:p>
            <a:r>
              <a:rPr lang="en-US" sz="1100" dirty="0"/>
              <a:t>root@ip-172-31-21-29:~# ls -l /</a:t>
            </a:r>
            <a:r>
              <a:rPr lang="en-US" sz="1100" dirty="0" err="1"/>
              <a:t>etc</a:t>
            </a:r>
            <a:r>
              <a:rPr lang="en-US" sz="1100" dirty="0"/>
              <a:t>/</a:t>
            </a:r>
            <a:r>
              <a:rPr lang="en-US" sz="1100" dirty="0" err="1"/>
              <a:t>kubernetes</a:t>
            </a:r>
            <a:r>
              <a:rPr lang="en-US" sz="1100" dirty="0"/>
              <a:t>/ ~/.</a:t>
            </a:r>
            <a:r>
              <a:rPr lang="en-US" sz="1100" dirty="0" err="1"/>
              <a:t>kube</a:t>
            </a:r>
            <a:r>
              <a:rPr lang="en-US" sz="1100" dirty="0"/>
              <a:t>/</a:t>
            </a:r>
          </a:p>
          <a:p>
            <a:r>
              <a:rPr lang="en-US" sz="1100" dirty="0"/>
              <a:t>/</a:t>
            </a:r>
            <a:r>
              <a:rPr lang="en-US" sz="1100" dirty="0" err="1"/>
              <a:t>etc</a:t>
            </a:r>
            <a:r>
              <a:rPr lang="en-US" sz="1100" dirty="0"/>
              <a:t>/</a:t>
            </a:r>
            <a:r>
              <a:rPr lang="en-US" sz="1100" dirty="0" err="1"/>
              <a:t>kubernetes</a:t>
            </a:r>
            <a:r>
              <a:rPr lang="en-US" sz="1100" dirty="0"/>
              <a:t>/:</a:t>
            </a:r>
          </a:p>
          <a:p>
            <a:r>
              <a:rPr lang="en-US" sz="1100" dirty="0"/>
              <a:t>total 36</a:t>
            </a:r>
          </a:p>
          <a:p>
            <a:r>
              <a:rPr lang="en-US" sz="1100" dirty="0"/>
              <a:t>-</a:t>
            </a:r>
            <a:r>
              <a:rPr lang="en-US" sz="1100" dirty="0" err="1"/>
              <a:t>rw</a:t>
            </a:r>
            <a:r>
              <a:rPr lang="en-US" sz="1100" dirty="0"/>
              <a:t>------- 1 root </a:t>
            </a:r>
            <a:r>
              <a:rPr lang="en-US" sz="1100" dirty="0" err="1"/>
              <a:t>root</a:t>
            </a:r>
            <a:r>
              <a:rPr lang="en-US" sz="1100" dirty="0"/>
              <a:t> 5648 Oct 30 05:17 </a:t>
            </a:r>
            <a:r>
              <a:rPr lang="en-US" sz="1100" dirty="0" err="1"/>
              <a:t>admin.conf</a:t>
            </a:r>
            <a:endParaRPr lang="en-US" sz="1100" dirty="0" smtClean="0"/>
          </a:p>
          <a:p>
            <a:endParaRPr lang="en-US" sz="1100" dirty="0"/>
          </a:p>
          <a:p>
            <a:endParaRPr lang="en-US" sz="1100" dirty="0" smtClean="0"/>
          </a:p>
          <a:p>
            <a:r>
              <a:rPr lang="en-US" sz="1100" dirty="0" err="1" smtClean="0"/>
              <a:t>kubectl</a:t>
            </a:r>
            <a:r>
              <a:rPr lang="en-US" sz="1100" dirty="0" smtClean="0"/>
              <a:t> </a:t>
            </a:r>
            <a:r>
              <a:rPr lang="en-US" sz="1100" dirty="0"/>
              <a:t>logs -n </a:t>
            </a:r>
            <a:r>
              <a:rPr lang="en-US" sz="1100" dirty="0" err="1"/>
              <a:t>kube</a:t>
            </a:r>
            <a:r>
              <a:rPr lang="en-US" sz="1100" dirty="0"/>
              <a:t>-system </a:t>
            </a:r>
            <a:r>
              <a:rPr lang="en-US" sz="1100" dirty="0" err="1" smtClean="0"/>
              <a:t>aws</a:t>
            </a:r>
            <a:r>
              <a:rPr lang="en-US" sz="1100" dirty="0" smtClean="0"/>
              <a:t>-cloud-controller-manager-</a:t>
            </a:r>
            <a:r>
              <a:rPr lang="en-US" sz="1100" dirty="0" err="1" smtClean="0"/>
              <a:t>zwctc</a:t>
            </a:r>
            <a:endParaRPr lang="en-US" sz="1100" dirty="0" smtClean="0"/>
          </a:p>
          <a:p>
            <a:endParaRPr lang="en-US" sz="1100" dirty="0"/>
          </a:p>
          <a:p>
            <a:r>
              <a:rPr lang="en-US" sz="1100" dirty="0"/>
              <a:t>Error 1: Cloud provider could not be initialized</a:t>
            </a:r>
          </a:p>
          <a:p>
            <a:r>
              <a:rPr lang="en-US" sz="1100" dirty="0"/>
              <a:t>E1028 08:39:59.394822       1 tags.go:95] Tag "</a:t>
            </a:r>
            <a:r>
              <a:rPr lang="en-US" sz="1100" dirty="0" err="1"/>
              <a:t>KubernetesCluster</a:t>
            </a:r>
            <a:r>
              <a:rPr lang="en-US" sz="1100" dirty="0"/>
              <a:t>" nor "kubernetes.io/cluster/..." not found; Kubernetes may behave unexpectedly.</a:t>
            </a:r>
          </a:p>
          <a:p>
            <a:r>
              <a:rPr lang="en-US" sz="1100" dirty="0"/>
              <a:t>F1028 08:39:59.394858       1 main.go:106] Cloud </a:t>
            </a:r>
            <a:r>
              <a:rPr lang="en-US" sz="1100" dirty="0" err="1"/>
              <a:t>provid</a:t>
            </a:r>
            <a:endParaRPr lang="en-US" sz="1100" dirty="0"/>
          </a:p>
        </p:txBody>
      </p:sp>
      <p:pic>
        <p:nvPicPr>
          <p:cNvPr id="11" name="Picture 10"/>
          <p:cNvPicPr>
            <a:picLocks noChangeAspect="1"/>
          </p:cNvPicPr>
          <p:nvPr/>
        </p:nvPicPr>
        <p:blipFill>
          <a:blip r:embed="rId4"/>
          <a:stretch>
            <a:fillRect/>
          </a:stretch>
        </p:blipFill>
        <p:spPr>
          <a:xfrm>
            <a:off x="6364652" y="1203635"/>
            <a:ext cx="2636473" cy="1478154"/>
          </a:xfrm>
          <a:prstGeom prst="rect">
            <a:avLst/>
          </a:prstGeom>
        </p:spPr>
      </p:pic>
      <p:pic>
        <p:nvPicPr>
          <p:cNvPr id="12" name="Picture 11"/>
          <p:cNvPicPr>
            <a:picLocks noChangeAspect="1"/>
          </p:cNvPicPr>
          <p:nvPr/>
        </p:nvPicPr>
        <p:blipFill>
          <a:blip r:embed="rId5"/>
          <a:stretch>
            <a:fillRect/>
          </a:stretch>
        </p:blipFill>
        <p:spPr>
          <a:xfrm>
            <a:off x="9239626" y="1203635"/>
            <a:ext cx="1875673" cy="1848245"/>
          </a:xfrm>
          <a:prstGeom prst="rect">
            <a:avLst/>
          </a:prstGeom>
        </p:spPr>
      </p:pic>
      <p:sp>
        <p:nvSpPr>
          <p:cNvPr id="13" name="Rectangle 12"/>
          <p:cNvSpPr/>
          <p:nvPr/>
        </p:nvSpPr>
        <p:spPr>
          <a:xfrm>
            <a:off x="830658" y="205290"/>
            <a:ext cx="4589333" cy="584775"/>
          </a:xfrm>
          <a:prstGeom prst="rect">
            <a:avLst/>
          </a:prstGeom>
        </p:spPr>
        <p:txBody>
          <a:bodyPr wrap="none">
            <a:spAutoFit/>
          </a:bodyPr>
          <a:lstStyle/>
          <a:p>
            <a:r>
              <a:rPr lang="en-US" sz="3200" b="1" dirty="0">
                <a:solidFill>
                  <a:srgbClr val="002060"/>
                </a:solidFill>
              </a:rPr>
              <a:t>Cloud Controller Manager</a:t>
            </a:r>
          </a:p>
        </p:txBody>
      </p:sp>
      <p:sp>
        <p:nvSpPr>
          <p:cNvPr id="16" name="Rectangle 15"/>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10519036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610" y="541588"/>
            <a:ext cx="10515600" cy="1325563"/>
          </a:xfrm>
        </p:spPr>
        <p:txBody>
          <a:bodyPr/>
          <a:lstStyle/>
          <a:p>
            <a:r>
              <a:rPr lang="en-US" dirty="0"/>
              <a:t> Understanding Kubernetes </a:t>
            </a:r>
            <a:r>
              <a:rPr lang="en-US" dirty="0" smtClean="0"/>
              <a:t>Cluster Architecture</a:t>
            </a:r>
            <a:r>
              <a:rPr lang="en-US" dirty="0"/>
              <a:t>: </a:t>
            </a:r>
            <a:r>
              <a:rPr lang="en-US" dirty="0" smtClean="0"/>
              <a:t>🚀 </a:t>
            </a:r>
            <a:r>
              <a:rPr lang="en-US" dirty="0"/>
              <a:t>Kubernetes </a:t>
            </a:r>
          </a:p>
        </p:txBody>
      </p:sp>
      <p:pic>
        <p:nvPicPr>
          <p:cNvPr id="1026" name="Picture 2" descr="🚀 Understanding Kubernetes Architecture: Simplified 🚀 Kubernetes ..."/>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0463" y="2518610"/>
            <a:ext cx="3112170" cy="35234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58526" y="1690688"/>
            <a:ext cx="3866147" cy="3970318"/>
          </a:xfrm>
          <a:prstGeom prst="rect">
            <a:avLst/>
          </a:prstGeom>
        </p:spPr>
        <p:txBody>
          <a:bodyPr wrap="square">
            <a:spAutoFit/>
          </a:bodyPr>
          <a:lstStyle/>
          <a:p>
            <a:pPr algn="just"/>
            <a:r>
              <a:rPr lang="en-US" sz="1200" b="1" dirty="0">
                <a:solidFill>
                  <a:srgbClr val="0070C0"/>
                </a:solidFill>
              </a:rPr>
              <a:t>A Kubernetes cluster consists of control plane nodes and worker nodes.</a:t>
            </a:r>
          </a:p>
          <a:p>
            <a:pPr algn="just"/>
            <a:endParaRPr lang="en-US" sz="1200" dirty="0"/>
          </a:p>
          <a:p>
            <a:pPr algn="just"/>
            <a:r>
              <a:rPr lang="en-US" sz="1200" dirty="0"/>
              <a:t>Control Plane</a:t>
            </a:r>
          </a:p>
          <a:p>
            <a:pPr algn="just"/>
            <a:r>
              <a:rPr lang="en-US" sz="1200" dirty="0"/>
              <a:t>The control plane is responsible for container orchestration and maintaining the desired state of the cluster. It has the following components.</a:t>
            </a:r>
          </a:p>
          <a:p>
            <a:pPr lvl="1" algn="just"/>
            <a:r>
              <a:rPr lang="en-US" sz="1200" b="1" dirty="0" err="1" smtClean="0">
                <a:solidFill>
                  <a:srgbClr val="0070C0"/>
                </a:solidFill>
              </a:rPr>
              <a:t>kube-apiserver</a:t>
            </a:r>
            <a:endParaRPr lang="en-US" sz="1200" b="1" dirty="0">
              <a:solidFill>
                <a:srgbClr val="0070C0"/>
              </a:solidFill>
            </a:endParaRPr>
          </a:p>
          <a:p>
            <a:pPr lvl="1" algn="just"/>
            <a:r>
              <a:rPr lang="en-US" sz="1200" b="1" dirty="0" err="1">
                <a:solidFill>
                  <a:srgbClr val="0070C0"/>
                </a:solidFill>
              </a:rPr>
              <a:t>etcd</a:t>
            </a:r>
            <a:endParaRPr lang="en-US" sz="1200" b="1" dirty="0">
              <a:solidFill>
                <a:srgbClr val="0070C0"/>
              </a:solidFill>
            </a:endParaRPr>
          </a:p>
          <a:p>
            <a:pPr lvl="1" algn="just"/>
            <a:r>
              <a:rPr lang="en-US" sz="1200" b="1" dirty="0" err="1">
                <a:solidFill>
                  <a:srgbClr val="0070C0"/>
                </a:solidFill>
              </a:rPr>
              <a:t>kube</a:t>
            </a:r>
            <a:r>
              <a:rPr lang="en-US" sz="1200" b="1" dirty="0">
                <a:solidFill>
                  <a:srgbClr val="0070C0"/>
                </a:solidFill>
              </a:rPr>
              <a:t>-scheduler</a:t>
            </a:r>
          </a:p>
          <a:p>
            <a:pPr lvl="1" algn="just"/>
            <a:r>
              <a:rPr lang="en-US" sz="1200" b="1" dirty="0" err="1">
                <a:solidFill>
                  <a:srgbClr val="0070C0"/>
                </a:solidFill>
              </a:rPr>
              <a:t>kube</a:t>
            </a:r>
            <a:r>
              <a:rPr lang="en-US" sz="1200" b="1" dirty="0">
                <a:solidFill>
                  <a:srgbClr val="0070C0"/>
                </a:solidFill>
              </a:rPr>
              <a:t>-controller-manager</a:t>
            </a:r>
          </a:p>
          <a:p>
            <a:pPr lvl="1" algn="just"/>
            <a:r>
              <a:rPr lang="en-US" sz="1200" b="1" dirty="0">
                <a:solidFill>
                  <a:srgbClr val="0070C0"/>
                </a:solidFill>
              </a:rPr>
              <a:t>cloud-controller-manager</a:t>
            </a:r>
          </a:p>
          <a:p>
            <a:pPr algn="just"/>
            <a:r>
              <a:rPr lang="en-US" sz="1200" dirty="0"/>
              <a:t>A cluster can have one or more control plane nodes.</a:t>
            </a:r>
          </a:p>
          <a:p>
            <a:pPr algn="just"/>
            <a:endParaRPr lang="en-US" sz="1200" dirty="0"/>
          </a:p>
          <a:p>
            <a:pPr algn="just"/>
            <a:r>
              <a:rPr lang="en-US" sz="1200" dirty="0"/>
              <a:t>Worker Node</a:t>
            </a:r>
          </a:p>
          <a:p>
            <a:pPr algn="just"/>
            <a:r>
              <a:rPr lang="en-US" sz="1200" dirty="0"/>
              <a:t>The Worker nodes are responsible for running containerized applications. The worker Node has the following components.</a:t>
            </a:r>
          </a:p>
          <a:p>
            <a:pPr lvl="1" algn="just"/>
            <a:r>
              <a:rPr lang="en-US" sz="1200" dirty="0" err="1" smtClean="0">
                <a:solidFill>
                  <a:srgbClr val="0070C0"/>
                </a:solidFill>
              </a:rPr>
              <a:t>kubelet</a:t>
            </a:r>
            <a:endParaRPr lang="en-US" sz="1200" dirty="0">
              <a:solidFill>
                <a:srgbClr val="0070C0"/>
              </a:solidFill>
            </a:endParaRPr>
          </a:p>
          <a:p>
            <a:pPr lvl="1" algn="just"/>
            <a:r>
              <a:rPr lang="en-US" sz="1200" dirty="0" err="1">
                <a:solidFill>
                  <a:srgbClr val="0070C0"/>
                </a:solidFill>
              </a:rPr>
              <a:t>kube</a:t>
            </a:r>
            <a:r>
              <a:rPr lang="en-US" sz="1200" dirty="0">
                <a:solidFill>
                  <a:srgbClr val="0070C0"/>
                </a:solidFill>
              </a:rPr>
              <a:t>-proxy</a:t>
            </a:r>
          </a:p>
          <a:p>
            <a:pPr lvl="1" algn="just"/>
            <a:r>
              <a:rPr lang="en-US" sz="1200" dirty="0">
                <a:solidFill>
                  <a:srgbClr val="0070C0"/>
                </a:solidFill>
              </a:rPr>
              <a:t>Container runtime</a:t>
            </a:r>
          </a:p>
        </p:txBody>
      </p:sp>
      <p:sp>
        <p:nvSpPr>
          <p:cNvPr id="7" name="Title 1"/>
          <p:cNvSpPr txBox="1">
            <a:spLocks/>
          </p:cNvSpPr>
          <p:nvPr/>
        </p:nvSpPr>
        <p:spPr>
          <a:xfrm>
            <a:off x="176228" y="176449"/>
            <a:ext cx="10551695" cy="757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solidFill>
                  <a:schemeClr val="bg1">
                    <a:lumMod val="85000"/>
                  </a:schemeClr>
                </a:solidFill>
              </a:rPr>
              <a:t>Example 1: </a:t>
            </a:r>
            <a:r>
              <a:rPr lang="en-US" sz="2700" b="1" smtClean="0">
                <a:solidFill>
                  <a:srgbClr val="0070C0"/>
                </a:solidFill>
              </a:rPr>
              <a:t>Cloud Platform for Controller Integration (Cont’s)</a:t>
            </a:r>
            <a:endParaRPr lang="en-US" sz="2700" b="1" dirty="0">
              <a:solidFill>
                <a:srgbClr val="0070C0"/>
              </a:solidFill>
            </a:endParaRPr>
          </a:p>
        </p:txBody>
      </p:sp>
      <p:sp>
        <p:nvSpPr>
          <p:cNvPr id="9" name="Rectangle 8"/>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2473000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ubernetes Cloud Controller Manager (CC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49052" y="898358"/>
            <a:ext cx="5021179" cy="52625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49052" y="6249278"/>
            <a:ext cx="5587299" cy="369332"/>
          </a:xfrm>
          <a:prstGeom prst="rect">
            <a:avLst/>
          </a:prstGeom>
        </p:spPr>
        <p:txBody>
          <a:bodyPr wrap="none">
            <a:spAutoFit/>
          </a:bodyPr>
          <a:lstStyle/>
          <a:p>
            <a:r>
              <a:rPr lang="en-US" dirty="0" smtClean="0"/>
              <a:t>Specific </a:t>
            </a:r>
            <a:r>
              <a:rPr lang="en-US" dirty="0"/>
              <a:t>components (nodes, </a:t>
            </a:r>
            <a:r>
              <a:rPr lang="en-US" dirty="0" err="1"/>
              <a:t>Loadbalancers</a:t>
            </a:r>
            <a:r>
              <a:rPr lang="en-US" dirty="0"/>
              <a:t>, storage, </a:t>
            </a:r>
            <a:r>
              <a:rPr lang="en-US" dirty="0" err="1"/>
              <a:t>etc</a:t>
            </a:r>
            <a:r>
              <a:rPr lang="en-US" dirty="0"/>
              <a:t>).</a:t>
            </a:r>
          </a:p>
        </p:txBody>
      </p:sp>
      <p:sp>
        <p:nvSpPr>
          <p:cNvPr id="7" name="Title 1"/>
          <p:cNvSpPr txBox="1">
            <a:spLocks/>
          </p:cNvSpPr>
          <p:nvPr/>
        </p:nvSpPr>
        <p:spPr>
          <a:xfrm>
            <a:off x="176228" y="176449"/>
            <a:ext cx="10551695" cy="757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mtClean="0">
                <a:solidFill>
                  <a:schemeClr val="bg1">
                    <a:lumMod val="85000"/>
                  </a:schemeClr>
                </a:solidFill>
              </a:rPr>
              <a:t>Example 1: </a:t>
            </a:r>
            <a:r>
              <a:rPr lang="en-US" sz="2700" b="1" smtClean="0">
                <a:solidFill>
                  <a:srgbClr val="0070C0"/>
                </a:solidFill>
              </a:rPr>
              <a:t>Cloud Platform for Controller Integration (Cont’s)</a:t>
            </a:r>
            <a:endParaRPr lang="en-US" sz="2700" b="1" dirty="0">
              <a:solidFill>
                <a:srgbClr val="0070C0"/>
              </a:solidFill>
            </a:endParaRPr>
          </a:p>
        </p:txBody>
      </p:sp>
      <p:sp>
        <p:nvSpPr>
          <p:cNvPr id="9" name="Rectangle 8"/>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2327356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70184"/>
            <a:ext cx="4707215" cy="6186309"/>
          </a:xfrm>
          <a:prstGeom prst="rect">
            <a:avLst/>
          </a:prstGeom>
        </p:spPr>
        <p:txBody>
          <a:bodyPr wrap="square">
            <a:spAutoFit/>
          </a:bodyPr>
          <a:lstStyle/>
          <a:p>
            <a:pPr algn="just"/>
            <a:r>
              <a:rPr lang="en-US" dirty="0"/>
              <a:t>T</a:t>
            </a:r>
            <a:r>
              <a:rPr lang="en-US" dirty="0" smtClean="0"/>
              <a:t>he </a:t>
            </a:r>
            <a:r>
              <a:rPr lang="en-US" dirty="0"/>
              <a:t>cloud controller </a:t>
            </a:r>
            <a:r>
              <a:rPr lang="en-US" dirty="0" smtClean="0"/>
              <a:t>manager:</a:t>
            </a:r>
          </a:p>
          <a:p>
            <a:pPr algn="just"/>
            <a:r>
              <a:rPr lang="en-US" b="1" dirty="0"/>
              <a:t>Node controller:</a:t>
            </a:r>
            <a:r>
              <a:rPr lang="en-US" dirty="0"/>
              <a:t> This controller updates node-related information by talking to the cloud provider API. For example, node labeling &amp; annotation, getting hostname, CPU &amp; memory availability, nodes health, etc.</a:t>
            </a:r>
          </a:p>
          <a:p>
            <a:pPr algn="just"/>
            <a:r>
              <a:rPr lang="en-US" b="1" dirty="0"/>
              <a:t>Route controller:</a:t>
            </a:r>
            <a:r>
              <a:rPr lang="en-US" dirty="0"/>
              <a:t> It is responsible for configuring networking routes on a cloud platform. So that pods in different nodes can talk to each other.</a:t>
            </a:r>
          </a:p>
          <a:p>
            <a:pPr algn="just"/>
            <a:r>
              <a:rPr lang="en-US" b="1" dirty="0"/>
              <a:t>Service controller</a:t>
            </a:r>
            <a:r>
              <a:rPr lang="en-US" dirty="0"/>
              <a:t>: It takes care of deploying load balancers for </a:t>
            </a:r>
            <a:r>
              <a:rPr lang="en-US" dirty="0" err="1"/>
              <a:t>kubernetes</a:t>
            </a:r>
            <a:r>
              <a:rPr lang="en-US" dirty="0"/>
              <a:t> services, assigning IP addresses, etc</a:t>
            </a:r>
            <a:r>
              <a:rPr lang="en-US" dirty="0" smtClean="0"/>
              <a:t>.</a:t>
            </a:r>
          </a:p>
          <a:p>
            <a:pPr algn="just"/>
            <a:endParaRPr lang="en-US" dirty="0"/>
          </a:p>
          <a:p>
            <a:pPr algn="just"/>
            <a:r>
              <a:rPr lang="en-US" dirty="0" smtClean="0"/>
              <a:t>Example: </a:t>
            </a:r>
          </a:p>
          <a:p>
            <a:pPr algn="just"/>
            <a:r>
              <a:rPr lang="en-US" dirty="0"/>
              <a:t>Deploying Kubernetes Service of type Load balancer. Here Kubernetes provisions a Cloud-specific </a:t>
            </a:r>
            <a:r>
              <a:rPr lang="en-US" dirty="0" err="1"/>
              <a:t>Loadbalancer</a:t>
            </a:r>
            <a:r>
              <a:rPr lang="en-US" dirty="0"/>
              <a:t> and integrates with Kubernetes Service.</a:t>
            </a:r>
          </a:p>
          <a:p>
            <a:pPr algn="just"/>
            <a:r>
              <a:rPr lang="en-US" dirty="0"/>
              <a:t>Provisioning storage volumes (PV) for pods backed by cloud storage solutions.</a:t>
            </a:r>
          </a:p>
          <a:p>
            <a:pPr algn="just"/>
            <a:endParaRPr lang="en-US" dirty="0"/>
          </a:p>
          <a:p>
            <a:pPr algn="just"/>
            <a:endParaRPr lang="en-US" dirty="0"/>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1: </a:t>
            </a:r>
            <a:r>
              <a:rPr lang="en-US" sz="2700" b="1" dirty="0" smtClean="0">
                <a:solidFill>
                  <a:srgbClr val="0070C0"/>
                </a:solidFill>
              </a:rPr>
              <a:t>Cloud Platform for Controller Integration (</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7" name="Rectangle 6"/>
          <p:cNvSpPr/>
          <p:nvPr/>
        </p:nvSpPr>
        <p:spPr>
          <a:xfrm>
            <a:off x="5193094" y="1223029"/>
            <a:ext cx="1151982" cy="369332"/>
          </a:xfrm>
          <a:prstGeom prst="rect">
            <a:avLst/>
          </a:prstGeom>
        </p:spPr>
        <p:txBody>
          <a:bodyPr wrap="none">
            <a:spAutoFit/>
          </a:bodyPr>
          <a:lstStyle/>
          <a:p>
            <a:r>
              <a:rPr lang="en-US" b="1" dirty="0">
                <a:solidFill>
                  <a:srgbClr val="0070C0"/>
                </a:solidFill>
              </a:rPr>
              <a:t>1. </a:t>
            </a:r>
            <a:r>
              <a:rPr lang="en-US" b="1" dirty="0" err="1">
                <a:solidFill>
                  <a:srgbClr val="0070C0"/>
                </a:solidFill>
              </a:rPr>
              <a:t>Kubelet</a:t>
            </a:r>
            <a:endParaRPr lang="en-US" b="1" dirty="0">
              <a:solidFill>
                <a:srgbClr val="0070C0"/>
              </a:solidFill>
            </a:endParaRPr>
          </a:p>
        </p:txBody>
      </p:sp>
      <p:sp>
        <p:nvSpPr>
          <p:cNvPr id="8" name="Rectangle 7"/>
          <p:cNvSpPr/>
          <p:nvPr/>
        </p:nvSpPr>
        <p:spPr>
          <a:xfrm>
            <a:off x="5452075" y="4929119"/>
            <a:ext cx="4707215" cy="6186309"/>
          </a:xfrm>
          <a:prstGeom prst="rect">
            <a:avLst/>
          </a:prstGeom>
        </p:spPr>
        <p:txBody>
          <a:bodyPr wrap="square">
            <a:spAutoFit/>
          </a:bodyPr>
          <a:lstStyle/>
          <a:p>
            <a:pPr algn="just"/>
            <a:r>
              <a:rPr lang="en-US" dirty="0"/>
              <a:t>Creating, modifying, and deleting containers for the pod.</a:t>
            </a:r>
          </a:p>
          <a:p>
            <a:pPr algn="just"/>
            <a:r>
              <a:rPr lang="en-US" dirty="0"/>
              <a:t>Responsible for handling liveliness, readiness, and startup probes.</a:t>
            </a:r>
          </a:p>
          <a:p>
            <a:pPr algn="just"/>
            <a:r>
              <a:rPr lang="en-US" dirty="0"/>
              <a:t>Responsible for Mounting volumes by reading pod configuration and creating respective directories on the host for the volume mount.</a:t>
            </a:r>
          </a:p>
          <a:p>
            <a:pPr algn="just"/>
            <a:r>
              <a:rPr lang="en-US" dirty="0"/>
              <a:t>Collecting and reporting Node and pod status via calls to the API server with implementations like </a:t>
            </a:r>
            <a:r>
              <a:rPr lang="en-US" dirty="0" err="1"/>
              <a:t>cAdvisor</a:t>
            </a:r>
            <a:r>
              <a:rPr lang="en-US" dirty="0"/>
              <a:t> and CRI</a:t>
            </a:r>
            <a:r>
              <a:rPr lang="en-US" dirty="0" smtClean="0"/>
              <a:t>.</a:t>
            </a:r>
          </a:p>
          <a:p>
            <a:pPr algn="just"/>
            <a:endParaRPr lang="en-US" dirty="0" smtClean="0"/>
          </a:p>
          <a:p>
            <a:pPr algn="just"/>
            <a:r>
              <a:rPr lang="en-US" dirty="0" err="1"/>
              <a:t>Kubelet</a:t>
            </a:r>
            <a:r>
              <a:rPr lang="en-US" dirty="0"/>
              <a:t> uses the CRI (container runtime interface) </a:t>
            </a:r>
            <a:r>
              <a:rPr lang="en-US" dirty="0" err="1"/>
              <a:t>gRPC</a:t>
            </a:r>
            <a:r>
              <a:rPr lang="en-US" dirty="0"/>
              <a:t> interface to talk to the container runtime.</a:t>
            </a:r>
          </a:p>
          <a:p>
            <a:pPr algn="just"/>
            <a:r>
              <a:rPr lang="en-US" dirty="0"/>
              <a:t>It also exposes an HTTP endpoint to stream logs and provides exec sessions for clients.</a:t>
            </a:r>
          </a:p>
          <a:p>
            <a:pPr algn="just"/>
            <a:r>
              <a:rPr lang="en-US" dirty="0"/>
              <a:t>Uses the CSI (container storage interface) </a:t>
            </a:r>
            <a:r>
              <a:rPr lang="en-US" dirty="0" err="1"/>
              <a:t>gRPC</a:t>
            </a:r>
            <a:r>
              <a:rPr lang="en-US" dirty="0"/>
              <a:t> to configure block volumes.</a:t>
            </a:r>
          </a:p>
          <a:p>
            <a:pPr algn="just"/>
            <a:r>
              <a:rPr lang="en-US" dirty="0"/>
              <a:t>It uses the CNI plugin configured in the cluster to allocate the pod IP address and set up any necessary network routes and firewall rules for the pod.</a:t>
            </a:r>
          </a:p>
        </p:txBody>
      </p:sp>
      <p:sp>
        <p:nvSpPr>
          <p:cNvPr id="9" name="Rectangle 1"/>
          <p:cNvSpPr>
            <a:spLocks noChangeArrowheads="1"/>
          </p:cNvSpPr>
          <p:nvPr/>
        </p:nvSpPr>
        <p:spPr bwMode="auto">
          <a:xfrm>
            <a:off x="0" y="0"/>
            <a:ext cx="12192000" cy="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011046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smtClean="0">
                <a:ln>
                  <a:noFill/>
                </a:ln>
                <a:solidFill>
                  <a:srgbClr val="404040"/>
                </a:solidFill>
                <a:effectLst/>
                <a:latin typeface="Figtree"/>
              </a:rPr>
              <a:t>Creating, modifying, and deleting containers for the pod.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smtClean="0">
                <a:ln>
                  <a:noFill/>
                </a:ln>
                <a:solidFill>
                  <a:srgbClr val="404040"/>
                </a:solidFill>
                <a:effectLst/>
                <a:latin typeface="Figtree"/>
              </a:rPr>
              <a:t>Responsible for handling liveliness, readiness, and startup probes.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smtClean="0">
                <a:ln>
                  <a:noFill/>
                </a:ln>
                <a:solidFill>
                  <a:srgbClr val="404040"/>
                </a:solidFill>
                <a:effectLst/>
                <a:latin typeface="Figtree"/>
              </a:rPr>
              <a:t>Responsible for Mounting volumes by reading pod configuration and creating respective directories on the host for the volume mount.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smtClean="0">
                <a:ln>
                  <a:noFill/>
                </a:ln>
                <a:solidFill>
                  <a:srgbClr val="404040"/>
                </a:solidFill>
                <a:effectLst/>
                <a:latin typeface="Figtree"/>
              </a:rPr>
              <a:t>Collecting and reporting Node and pod status via calls to the API server with implementations like </a:t>
            </a:r>
            <a:r>
              <a:rPr kumimoji="0" lang="en-US" altLang="en-US" sz="1100" b="0" i="0" u="none" strike="noStrike" cap="none" normalizeH="0" baseline="0" smtClean="0">
                <a:ln>
                  <a:noFill/>
                </a:ln>
                <a:solidFill>
                  <a:srgbClr val="404040"/>
                </a:solidFill>
                <a:effectLst/>
                <a:latin typeface="Courier New" panose="02070309020205020404" pitchFamily="49" charset="0"/>
                <a:cs typeface="Courier New" panose="02070309020205020404" pitchFamily="49" charset="0"/>
              </a:rPr>
              <a:t>cAdvisor</a:t>
            </a:r>
            <a:r>
              <a:rPr kumimoji="0" lang="en-US" altLang="en-US" sz="1200" b="0" i="0" u="none" strike="noStrike" cap="none" normalizeH="0" baseline="0" smtClean="0">
                <a:ln>
                  <a:noFill/>
                </a:ln>
                <a:solidFill>
                  <a:srgbClr val="404040"/>
                </a:solidFill>
                <a:effectLst/>
                <a:latin typeface="Figtree"/>
              </a:rPr>
              <a:t> and </a:t>
            </a:r>
            <a:r>
              <a:rPr kumimoji="0" lang="en-US" altLang="en-US" sz="1100" b="0" i="0" u="none" strike="noStrike" cap="none" normalizeH="0" baseline="0" smtClean="0">
                <a:ln>
                  <a:noFill/>
                </a:ln>
                <a:solidFill>
                  <a:srgbClr val="404040"/>
                </a:solidFill>
                <a:effectLst/>
                <a:latin typeface="Courier New" panose="02070309020205020404" pitchFamily="49" charset="0"/>
                <a:cs typeface="Courier New" panose="02070309020205020404" pitchFamily="49" charset="0"/>
              </a:rPr>
              <a:t>CRI</a:t>
            </a:r>
            <a:r>
              <a:rPr kumimoji="0" lang="en-US" altLang="en-US" sz="1200" b="0" i="0" u="none" strike="noStrike" cap="none" normalizeH="0" baseline="0" smtClean="0">
                <a:ln>
                  <a:noFill/>
                </a:ln>
                <a:solidFill>
                  <a:srgbClr val="404040"/>
                </a:solidFill>
                <a:effectLst/>
                <a:latin typeface="Figtre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43" name="Picture 3" descr="Kubernetes component kubelet explained "/>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545581" y="1592362"/>
            <a:ext cx="3084814" cy="33367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3516001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4271"/>
            <a:ext cx="1490793" cy="369332"/>
          </a:xfrm>
          <a:prstGeom prst="rect">
            <a:avLst/>
          </a:prstGeom>
        </p:spPr>
        <p:txBody>
          <a:bodyPr wrap="none">
            <a:spAutoFit/>
          </a:bodyPr>
          <a:lstStyle/>
          <a:p>
            <a:r>
              <a:rPr lang="en-US" b="1" dirty="0">
                <a:solidFill>
                  <a:srgbClr val="0070C0"/>
                </a:solidFill>
              </a:rPr>
              <a:t>2. </a:t>
            </a:r>
            <a:r>
              <a:rPr lang="en-US" b="1" dirty="0" err="1">
                <a:solidFill>
                  <a:srgbClr val="0070C0"/>
                </a:solidFill>
              </a:rPr>
              <a:t>Kube</a:t>
            </a:r>
            <a:r>
              <a:rPr lang="en-US" b="1" dirty="0">
                <a:solidFill>
                  <a:srgbClr val="0070C0"/>
                </a:solidFill>
              </a:rPr>
              <a:t> proxy</a:t>
            </a:r>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Example1 : </a:t>
            </a:r>
            <a:r>
              <a:rPr lang="en-US" sz="2700" b="1" dirty="0" smtClean="0">
                <a:solidFill>
                  <a:srgbClr val="0070C0"/>
                </a:solidFill>
              </a:rPr>
              <a:t>Cloud Platform for Controller Integration (</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6" name="Rectangle 5"/>
          <p:cNvSpPr/>
          <p:nvPr/>
        </p:nvSpPr>
        <p:spPr>
          <a:xfrm>
            <a:off x="176228" y="6036024"/>
            <a:ext cx="4707215" cy="646331"/>
          </a:xfrm>
          <a:prstGeom prst="rect">
            <a:avLst/>
          </a:prstGeom>
        </p:spPr>
        <p:txBody>
          <a:bodyPr wrap="square">
            <a:spAutoFit/>
          </a:bodyPr>
          <a:lstStyle/>
          <a:p>
            <a:pPr algn="just"/>
            <a:r>
              <a:rPr lang="en-US" b="1" dirty="0" err="1" smtClean="0">
                <a:hlinkClick r:id="rId2"/>
              </a:rPr>
              <a:t>IPTables</a:t>
            </a:r>
            <a:r>
              <a:rPr lang="en-US" b="1" dirty="0" smtClean="0"/>
              <a:t>, </a:t>
            </a:r>
            <a:r>
              <a:rPr lang="en-US" b="1" dirty="0" err="1" smtClean="0">
                <a:hlinkClick r:id="rId3"/>
              </a:rPr>
              <a:t>NFTables</a:t>
            </a:r>
            <a:r>
              <a:rPr lang="en-US" b="1" dirty="0" smtClean="0"/>
              <a:t>, </a:t>
            </a:r>
            <a:r>
              <a:rPr lang="en-US" b="1" dirty="0" smtClean="0">
                <a:hlinkClick r:id="rId4"/>
              </a:rPr>
              <a:t>IPVS</a:t>
            </a:r>
            <a:r>
              <a:rPr lang="en-US" b="1" dirty="0" smtClean="0"/>
              <a:t>, </a:t>
            </a:r>
            <a:r>
              <a:rPr lang="en-US" b="1" dirty="0" err="1" smtClean="0"/>
              <a:t>Userspace</a:t>
            </a:r>
            <a:r>
              <a:rPr lang="en-US" b="1" dirty="0" smtClean="0"/>
              <a:t>, </a:t>
            </a:r>
            <a:r>
              <a:rPr lang="en-US" b="1" dirty="0" err="1"/>
              <a:t>Kernelspace</a:t>
            </a:r>
            <a:endParaRPr lang="en-US" dirty="0"/>
          </a:p>
        </p:txBody>
      </p:sp>
      <p:pic>
        <p:nvPicPr>
          <p:cNvPr id="2" name="Picture 1"/>
          <p:cNvPicPr>
            <a:picLocks noChangeAspect="1"/>
          </p:cNvPicPr>
          <p:nvPr/>
        </p:nvPicPr>
        <p:blipFill>
          <a:blip r:embed="rId5"/>
          <a:stretch>
            <a:fillRect/>
          </a:stretch>
        </p:blipFill>
        <p:spPr>
          <a:xfrm>
            <a:off x="336073" y="1478415"/>
            <a:ext cx="3465905" cy="4360911"/>
          </a:xfrm>
          <a:prstGeom prst="rect">
            <a:avLst/>
          </a:prstGeom>
        </p:spPr>
      </p:pic>
      <p:sp>
        <p:nvSpPr>
          <p:cNvPr id="3" name="Rectangle 2"/>
          <p:cNvSpPr/>
          <p:nvPr/>
        </p:nvSpPr>
        <p:spPr>
          <a:xfrm>
            <a:off x="4016106" y="934271"/>
            <a:ext cx="2217210" cy="369332"/>
          </a:xfrm>
          <a:prstGeom prst="rect">
            <a:avLst/>
          </a:prstGeom>
        </p:spPr>
        <p:txBody>
          <a:bodyPr wrap="none">
            <a:spAutoFit/>
          </a:bodyPr>
          <a:lstStyle/>
          <a:p>
            <a:r>
              <a:rPr lang="en-US" b="1" dirty="0">
                <a:solidFill>
                  <a:srgbClr val="0070C0"/>
                </a:solidFill>
              </a:rPr>
              <a:t>3. Container Runtime</a:t>
            </a:r>
          </a:p>
        </p:txBody>
      </p:sp>
      <p:sp>
        <p:nvSpPr>
          <p:cNvPr id="7" name="Rectangle 6"/>
          <p:cNvSpPr/>
          <p:nvPr/>
        </p:nvSpPr>
        <p:spPr>
          <a:xfrm>
            <a:off x="4443663" y="1327043"/>
            <a:ext cx="3208421" cy="5078313"/>
          </a:xfrm>
          <a:prstGeom prst="rect">
            <a:avLst/>
          </a:prstGeom>
        </p:spPr>
        <p:txBody>
          <a:bodyPr wrap="square">
            <a:spAutoFit/>
          </a:bodyPr>
          <a:lstStyle/>
          <a:p>
            <a:pPr algn="just"/>
            <a:r>
              <a:rPr lang="en-US" dirty="0" smtClean="0"/>
              <a:t>Two </a:t>
            </a:r>
            <a:r>
              <a:rPr lang="en-US" dirty="0"/>
              <a:t>key concepts:</a:t>
            </a:r>
          </a:p>
          <a:p>
            <a:pPr algn="just"/>
            <a:endParaRPr lang="en-US" dirty="0"/>
          </a:p>
          <a:p>
            <a:pPr algn="just"/>
            <a:r>
              <a:rPr lang="en-US" dirty="0"/>
              <a:t>Container Runtime Interface (CRI): It is a set of APIs that allows Kubernetes to interact with different container runtimes. It allows different container runtimes to be used interchangeably with Kubernetes. The CRI defines the API for creating, starting, stopping, and deleting containers, as well as for managing images and container networks.</a:t>
            </a:r>
          </a:p>
          <a:p>
            <a:pPr algn="just"/>
            <a:r>
              <a:rPr lang="en-US" dirty="0"/>
              <a:t>Open Container Initiative (OCI): It is a set of standards for container formats and runtimes</a:t>
            </a:r>
          </a:p>
        </p:txBody>
      </p:sp>
      <p:sp>
        <p:nvSpPr>
          <p:cNvPr id="8" name="Rectangle 7"/>
          <p:cNvSpPr/>
          <p:nvPr/>
        </p:nvSpPr>
        <p:spPr>
          <a:xfrm>
            <a:off x="7892715" y="934271"/>
            <a:ext cx="4299285" cy="923330"/>
          </a:xfrm>
          <a:prstGeom prst="rect">
            <a:avLst/>
          </a:prstGeom>
        </p:spPr>
        <p:txBody>
          <a:bodyPr wrap="square">
            <a:spAutoFit/>
          </a:bodyPr>
          <a:lstStyle/>
          <a:p>
            <a:pPr algn="just"/>
            <a:r>
              <a:rPr lang="en-US" dirty="0"/>
              <a:t>CRI-O daemon to launch the required containers via Kubernetes Container Runtime Interface.</a:t>
            </a:r>
          </a:p>
        </p:txBody>
      </p:sp>
      <p:pic>
        <p:nvPicPr>
          <p:cNvPr id="9" name="Picture 8"/>
          <p:cNvPicPr>
            <a:picLocks noChangeAspect="1"/>
          </p:cNvPicPr>
          <p:nvPr/>
        </p:nvPicPr>
        <p:blipFill>
          <a:blip r:embed="rId6"/>
          <a:stretch>
            <a:fillRect/>
          </a:stretch>
        </p:blipFill>
        <p:spPr>
          <a:xfrm>
            <a:off x="8069413" y="1857601"/>
            <a:ext cx="3779154" cy="2591333"/>
          </a:xfrm>
          <a:prstGeom prst="rect">
            <a:avLst/>
          </a:prstGeom>
        </p:spPr>
      </p:pic>
      <p:sp>
        <p:nvSpPr>
          <p:cNvPr id="11" name="Rectangle 10"/>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2691562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8100"/>
            <a:ext cx="3994719" cy="2954655"/>
          </a:xfrm>
          <a:prstGeom prst="rect">
            <a:avLst/>
          </a:prstGeom>
        </p:spPr>
        <p:txBody>
          <a:bodyPr wrap="square">
            <a:spAutoFit/>
          </a:bodyPr>
          <a:lstStyle/>
          <a:p>
            <a:r>
              <a:rPr lang="en-US" b="1" dirty="0">
                <a:solidFill>
                  <a:srgbClr val="0070C0"/>
                </a:solidFill>
              </a:rPr>
              <a:t>Kubernetes Cluster </a:t>
            </a:r>
            <a:r>
              <a:rPr lang="en-US" b="1" dirty="0" err="1">
                <a:solidFill>
                  <a:srgbClr val="0070C0"/>
                </a:solidFill>
              </a:rPr>
              <a:t>Addon</a:t>
            </a:r>
            <a:r>
              <a:rPr lang="en-US" b="1" dirty="0">
                <a:solidFill>
                  <a:srgbClr val="0070C0"/>
                </a:solidFill>
              </a:rPr>
              <a:t> </a:t>
            </a:r>
            <a:r>
              <a:rPr lang="en-US" b="1" dirty="0" smtClean="0">
                <a:solidFill>
                  <a:srgbClr val="0070C0"/>
                </a:solidFill>
              </a:rPr>
              <a:t>Components:</a:t>
            </a:r>
          </a:p>
          <a:p>
            <a:pPr marL="285750" indent="-285750" algn="just">
              <a:buFont typeface="Arial" panose="020B0604020202020204" pitchFamily="34" charset="0"/>
              <a:buChar char="•"/>
            </a:pPr>
            <a:r>
              <a:rPr lang="en-US" sz="1400" b="1" dirty="0"/>
              <a:t>CNI Plugin (Container Network Interface)</a:t>
            </a:r>
          </a:p>
          <a:p>
            <a:pPr marL="285750" indent="-285750" algn="just">
              <a:buFont typeface="Arial" panose="020B0604020202020204" pitchFamily="34" charset="0"/>
              <a:buChar char="•"/>
            </a:pPr>
            <a:r>
              <a:rPr lang="en-US" sz="1400" b="1" dirty="0" err="1"/>
              <a:t>CoreDNS</a:t>
            </a:r>
            <a:r>
              <a:rPr lang="en-US" sz="1400" b="1" dirty="0"/>
              <a:t> (For DNS server): </a:t>
            </a:r>
            <a:r>
              <a:rPr lang="en-US" sz="1400" b="1" dirty="0" err="1"/>
              <a:t>CoreDNS</a:t>
            </a:r>
            <a:r>
              <a:rPr lang="en-US" sz="1400" b="1" dirty="0"/>
              <a:t> acts as a DNS server within the Kubernetes cluster. By enabling this </a:t>
            </a:r>
            <a:r>
              <a:rPr lang="en-US" sz="1400" b="1" dirty="0" err="1"/>
              <a:t>addon</a:t>
            </a:r>
            <a:r>
              <a:rPr lang="en-US" sz="1400" b="1" dirty="0"/>
              <a:t>, you can enable DNS-based service discovery.</a:t>
            </a:r>
          </a:p>
          <a:p>
            <a:pPr marL="285750" indent="-285750" algn="just">
              <a:buFont typeface="Arial" panose="020B0604020202020204" pitchFamily="34" charset="0"/>
              <a:buChar char="•"/>
            </a:pPr>
            <a:r>
              <a:rPr lang="en-US" sz="1400" b="1" dirty="0"/>
              <a:t>Metrics Server (For Resource Metrics): This </a:t>
            </a:r>
            <a:r>
              <a:rPr lang="en-US" sz="1400" b="1" dirty="0" err="1"/>
              <a:t>addon</a:t>
            </a:r>
            <a:r>
              <a:rPr lang="en-US" sz="1400" b="1" dirty="0"/>
              <a:t> helps you collect performance data and resource usage of Nodes and pods in the cluster.</a:t>
            </a:r>
          </a:p>
          <a:p>
            <a:pPr marL="285750" indent="-285750" algn="just">
              <a:buFont typeface="Arial" panose="020B0604020202020204" pitchFamily="34" charset="0"/>
              <a:buChar char="•"/>
            </a:pPr>
            <a:r>
              <a:rPr lang="en-US" sz="1400" b="1" dirty="0"/>
              <a:t>Web UI (Kubernetes Dashboard): This </a:t>
            </a:r>
            <a:r>
              <a:rPr lang="en-US" sz="1400" b="1" dirty="0" err="1"/>
              <a:t>addon</a:t>
            </a:r>
            <a:r>
              <a:rPr lang="en-US" sz="1400" b="1" dirty="0"/>
              <a:t> enables the Kubernetes dashboard to manage the object via web UI.</a:t>
            </a:r>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1: </a:t>
            </a:r>
            <a:r>
              <a:rPr lang="en-US" sz="2700" b="1" dirty="0" smtClean="0">
                <a:solidFill>
                  <a:srgbClr val="0070C0"/>
                </a:solidFill>
              </a:rPr>
              <a:t>Cloud Platform for Controller Integration (</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2" name="Rectangle 1"/>
          <p:cNvSpPr/>
          <p:nvPr/>
        </p:nvSpPr>
        <p:spPr>
          <a:xfrm>
            <a:off x="4283242" y="934271"/>
            <a:ext cx="3288632" cy="923330"/>
          </a:xfrm>
          <a:prstGeom prst="rect">
            <a:avLst/>
          </a:prstGeom>
        </p:spPr>
        <p:txBody>
          <a:bodyPr wrap="square">
            <a:spAutoFit/>
          </a:bodyPr>
          <a:lstStyle/>
          <a:p>
            <a:r>
              <a:rPr lang="en-US" b="1" dirty="0">
                <a:solidFill>
                  <a:srgbClr val="002060"/>
                </a:solidFill>
              </a:rPr>
              <a:t>1. CNI Plugin</a:t>
            </a:r>
          </a:p>
          <a:p>
            <a:pPr algn="just"/>
            <a:r>
              <a:rPr lang="en-US" dirty="0" smtClean="0"/>
              <a:t>Container </a:t>
            </a:r>
            <a:r>
              <a:rPr lang="en-US" dirty="0"/>
              <a:t>Networking Interface (CNI)</a:t>
            </a:r>
          </a:p>
        </p:txBody>
      </p:sp>
      <p:pic>
        <p:nvPicPr>
          <p:cNvPr id="3" name="Picture 2"/>
          <p:cNvPicPr>
            <a:picLocks noChangeAspect="1"/>
          </p:cNvPicPr>
          <p:nvPr/>
        </p:nvPicPr>
        <p:blipFill>
          <a:blip r:embed="rId2"/>
          <a:stretch>
            <a:fillRect/>
          </a:stretch>
        </p:blipFill>
        <p:spPr>
          <a:xfrm>
            <a:off x="4397691" y="1857601"/>
            <a:ext cx="3059733" cy="3224958"/>
          </a:xfrm>
          <a:prstGeom prst="rect">
            <a:avLst/>
          </a:prstGeom>
        </p:spPr>
      </p:pic>
      <p:sp>
        <p:nvSpPr>
          <p:cNvPr id="6" name="Rectangle 5"/>
          <p:cNvSpPr/>
          <p:nvPr/>
        </p:nvSpPr>
        <p:spPr>
          <a:xfrm>
            <a:off x="4409424" y="5082559"/>
            <a:ext cx="3048000" cy="2462213"/>
          </a:xfrm>
          <a:prstGeom prst="rect">
            <a:avLst/>
          </a:prstGeom>
        </p:spPr>
        <p:txBody>
          <a:bodyPr wrap="square">
            <a:spAutoFit/>
          </a:bodyPr>
          <a:lstStyle/>
          <a:p>
            <a:r>
              <a:rPr lang="en-US" sz="1400" dirty="0"/>
              <a:t>CNI plugins include:</a:t>
            </a:r>
          </a:p>
          <a:p>
            <a:endParaRPr lang="en-US" sz="1400" dirty="0"/>
          </a:p>
          <a:p>
            <a:pPr marL="285750" indent="-285750">
              <a:buFont typeface="Arial" panose="020B0604020202020204" pitchFamily="34" charset="0"/>
              <a:buChar char="•"/>
            </a:pPr>
            <a:r>
              <a:rPr lang="en-US" sz="1400" dirty="0"/>
              <a:t>Calico</a:t>
            </a:r>
          </a:p>
          <a:p>
            <a:pPr marL="285750" indent="-285750">
              <a:buFont typeface="Arial" panose="020B0604020202020204" pitchFamily="34" charset="0"/>
              <a:buChar char="•"/>
            </a:pPr>
            <a:r>
              <a:rPr lang="en-US" sz="1400" dirty="0"/>
              <a:t>Flannel</a:t>
            </a:r>
          </a:p>
          <a:p>
            <a:pPr marL="285750" indent="-285750">
              <a:buFont typeface="Arial" panose="020B0604020202020204" pitchFamily="34" charset="0"/>
              <a:buChar char="•"/>
            </a:pPr>
            <a:r>
              <a:rPr lang="en-US" sz="1400" dirty="0"/>
              <a:t>Weave Net</a:t>
            </a:r>
          </a:p>
          <a:p>
            <a:pPr marL="285750" indent="-285750">
              <a:buFont typeface="Arial" panose="020B0604020202020204" pitchFamily="34" charset="0"/>
              <a:buChar char="•"/>
            </a:pPr>
            <a:r>
              <a:rPr lang="en-US" sz="1400" dirty="0"/>
              <a:t>Cilium (Uses </a:t>
            </a:r>
            <a:r>
              <a:rPr lang="en-US" sz="1400" dirty="0" err="1"/>
              <a:t>eBPF</a:t>
            </a:r>
            <a:r>
              <a:rPr lang="en-US" sz="1400" dirty="0"/>
              <a:t>)</a:t>
            </a:r>
          </a:p>
          <a:p>
            <a:pPr marL="285750" indent="-285750">
              <a:buFont typeface="Arial" panose="020B0604020202020204" pitchFamily="34" charset="0"/>
              <a:buChar char="•"/>
            </a:pPr>
            <a:r>
              <a:rPr lang="en-US" sz="1400" dirty="0"/>
              <a:t>Amazon VPC CNI (For AWS VPC)</a:t>
            </a:r>
          </a:p>
          <a:p>
            <a:pPr marL="285750" indent="-285750">
              <a:buFont typeface="Arial" panose="020B0604020202020204" pitchFamily="34" charset="0"/>
              <a:buChar char="•"/>
            </a:pPr>
            <a:r>
              <a:rPr lang="en-US" sz="1400" dirty="0"/>
              <a:t>Azure CNI (For Azure Virtual network)Kubernetes networking is a big topic and it differs based on the hosting platforms.</a:t>
            </a:r>
          </a:p>
        </p:txBody>
      </p:sp>
      <p:sp>
        <p:nvSpPr>
          <p:cNvPr id="7" name="Rectangle 6"/>
          <p:cNvSpPr/>
          <p:nvPr/>
        </p:nvSpPr>
        <p:spPr>
          <a:xfrm>
            <a:off x="7684169" y="934271"/>
            <a:ext cx="3188373" cy="2862322"/>
          </a:xfrm>
          <a:prstGeom prst="rect">
            <a:avLst/>
          </a:prstGeom>
        </p:spPr>
        <p:txBody>
          <a:bodyPr wrap="none">
            <a:spAutoFit/>
          </a:bodyPr>
          <a:lstStyle/>
          <a:p>
            <a:r>
              <a:rPr lang="en-US" b="1" dirty="0">
                <a:solidFill>
                  <a:srgbClr val="002060"/>
                </a:solidFill>
              </a:rPr>
              <a:t>Kubernetes Native </a:t>
            </a:r>
            <a:r>
              <a:rPr lang="en-US" b="1" dirty="0" smtClean="0">
                <a:solidFill>
                  <a:srgbClr val="002060"/>
                </a:solidFill>
              </a:rPr>
              <a:t>Objects:</a:t>
            </a:r>
          </a:p>
          <a:p>
            <a:pPr marL="742950" lvl="1" indent="-285750">
              <a:buFont typeface="Arial" panose="020B0604020202020204" pitchFamily="34" charset="0"/>
              <a:buChar char="•"/>
            </a:pPr>
            <a:r>
              <a:rPr lang="en-US" dirty="0"/>
              <a:t>Pod</a:t>
            </a:r>
          </a:p>
          <a:p>
            <a:pPr marL="742950" lvl="1" indent="-285750">
              <a:buFont typeface="Arial" panose="020B0604020202020204" pitchFamily="34" charset="0"/>
              <a:buChar char="•"/>
            </a:pPr>
            <a:r>
              <a:rPr lang="en-US" dirty="0"/>
              <a:t>Namespaces</a:t>
            </a:r>
          </a:p>
          <a:p>
            <a:pPr marL="742950" lvl="1" indent="-285750">
              <a:buFont typeface="Arial" panose="020B0604020202020204" pitchFamily="34" charset="0"/>
              <a:buChar char="•"/>
            </a:pPr>
            <a:r>
              <a:rPr lang="en-US" dirty="0" err="1"/>
              <a:t>Replicaset</a:t>
            </a:r>
            <a:endParaRPr lang="en-US" dirty="0"/>
          </a:p>
          <a:p>
            <a:pPr marL="742950" lvl="1" indent="-285750">
              <a:buFont typeface="Arial" panose="020B0604020202020204" pitchFamily="34" charset="0"/>
              <a:buChar char="•"/>
            </a:pPr>
            <a:r>
              <a:rPr lang="en-US" dirty="0">
                <a:hlinkClick r:id="rId3"/>
              </a:rPr>
              <a:t>Deployment</a:t>
            </a:r>
            <a:endParaRPr lang="en-US" dirty="0"/>
          </a:p>
          <a:p>
            <a:pPr marL="742950" lvl="1" indent="-285750">
              <a:buFont typeface="Arial" panose="020B0604020202020204" pitchFamily="34" charset="0"/>
              <a:buChar char="•"/>
            </a:pPr>
            <a:r>
              <a:rPr lang="en-US" dirty="0" err="1">
                <a:hlinkClick r:id="rId4"/>
              </a:rPr>
              <a:t>Daemonset</a:t>
            </a:r>
            <a:endParaRPr lang="en-US" dirty="0"/>
          </a:p>
          <a:p>
            <a:pPr marL="742950" lvl="1" indent="-285750">
              <a:buFont typeface="Arial" panose="020B0604020202020204" pitchFamily="34" charset="0"/>
              <a:buChar char="•"/>
            </a:pPr>
            <a:r>
              <a:rPr lang="en-US" dirty="0" err="1"/>
              <a:t>Statefulset</a:t>
            </a:r>
            <a:endParaRPr lang="en-US" dirty="0"/>
          </a:p>
          <a:p>
            <a:pPr marL="742950" lvl="1" indent="-285750">
              <a:buFont typeface="Arial" panose="020B0604020202020204" pitchFamily="34" charset="0"/>
              <a:buChar char="•"/>
            </a:pPr>
            <a:r>
              <a:rPr lang="en-US" dirty="0">
                <a:hlinkClick r:id="rId5"/>
              </a:rPr>
              <a:t>Jobs &amp; </a:t>
            </a:r>
            <a:r>
              <a:rPr lang="en-US" dirty="0" err="1">
                <a:hlinkClick r:id="rId5"/>
              </a:rPr>
              <a:t>Cronjobs</a:t>
            </a:r>
            <a:endParaRPr lang="en-US" dirty="0"/>
          </a:p>
          <a:p>
            <a:pPr marL="742950" lvl="1" indent="-285750">
              <a:buFont typeface="Arial" panose="020B0604020202020204" pitchFamily="34" charset="0"/>
              <a:buChar char="•"/>
            </a:pPr>
            <a:r>
              <a:rPr lang="en-US" dirty="0" err="1"/>
              <a:t>ConfigMaps</a:t>
            </a:r>
            <a:r>
              <a:rPr lang="en-US" dirty="0"/>
              <a:t> and Secrets</a:t>
            </a:r>
          </a:p>
          <a:p>
            <a:endParaRPr lang="en-US" b="1" dirty="0">
              <a:solidFill>
                <a:srgbClr val="002060"/>
              </a:solidFill>
            </a:endParaRPr>
          </a:p>
        </p:txBody>
      </p:sp>
      <p:sp>
        <p:nvSpPr>
          <p:cNvPr id="8" name="Rectangle 7"/>
          <p:cNvSpPr/>
          <p:nvPr/>
        </p:nvSpPr>
        <p:spPr>
          <a:xfrm>
            <a:off x="7684169" y="3651398"/>
            <a:ext cx="3626570" cy="1477328"/>
          </a:xfrm>
          <a:prstGeom prst="rect">
            <a:avLst/>
          </a:prstGeom>
        </p:spPr>
        <p:txBody>
          <a:bodyPr wrap="none">
            <a:spAutoFit/>
          </a:bodyPr>
          <a:lstStyle/>
          <a:p>
            <a:r>
              <a:rPr lang="en-US" b="1" dirty="0">
                <a:solidFill>
                  <a:srgbClr val="002060"/>
                </a:solidFill>
              </a:rPr>
              <a:t>Kubernetes </a:t>
            </a:r>
            <a:r>
              <a:rPr lang="en-US" b="1" dirty="0" smtClean="0">
                <a:solidFill>
                  <a:srgbClr val="002060"/>
                </a:solidFill>
              </a:rPr>
              <a:t>Objects plays a key role:</a:t>
            </a:r>
          </a:p>
          <a:p>
            <a:pPr lvl="1"/>
            <a:r>
              <a:rPr lang="en-US" dirty="0"/>
              <a:t>Services</a:t>
            </a:r>
          </a:p>
          <a:p>
            <a:pPr lvl="1"/>
            <a:r>
              <a:rPr lang="en-US" dirty="0"/>
              <a:t>Ingress</a:t>
            </a:r>
          </a:p>
          <a:p>
            <a:pPr lvl="1"/>
            <a:r>
              <a:rPr lang="en-US" dirty="0"/>
              <a:t>Network policies.</a:t>
            </a:r>
          </a:p>
          <a:p>
            <a:endParaRPr lang="en-US" b="1" dirty="0">
              <a:solidFill>
                <a:srgbClr val="00206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11" name="Rectangle 10"/>
          <p:cNvSpPr/>
          <p:nvPr/>
        </p:nvSpPr>
        <p:spPr>
          <a:xfrm>
            <a:off x="8233816" y="4897893"/>
            <a:ext cx="3510898" cy="1415772"/>
          </a:xfrm>
          <a:prstGeom prst="rect">
            <a:avLst/>
          </a:prstGeom>
        </p:spPr>
        <p:txBody>
          <a:bodyPr wrap="none">
            <a:spAutoFit/>
          </a:bodyPr>
          <a:lstStyle/>
          <a:p>
            <a:r>
              <a:rPr lang="en-US" sz="7200" b="1" dirty="0" smtClean="0">
                <a:solidFill>
                  <a:srgbClr val="0070C0"/>
                </a:solidFill>
              </a:rPr>
              <a:t>Next ……</a:t>
            </a:r>
          </a:p>
          <a:p>
            <a:r>
              <a:rPr lang="en-US" sz="1400" b="1" dirty="0" smtClean="0">
                <a:solidFill>
                  <a:schemeClr val="accent2">
                    <a:lumMod val="60000"/>
                    <a:lumOff val="40000"/>
                  </a:schemeClr>
                </a:solidFill>
              </a:rPr>
              <a:t>Google Compute Engine (GCE)</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1026072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685" y="204705"/>
            <a:ext cx="10515600" cy="661570"/>
          </a:xfrm>
        </p:spPr>
        <p:txBody>
          <a:bodyPr>
            <a:normAutofit fontScale="90000"/>
          </a:bodyPr>
          <a:lstStyle/>
          <a:p>
            <a:r>
              <a:rPr lang="en-US" b="1" dirty="0">
                <a:solidFill>
                  <a:srgbClr val="FFC000"/>
                </a:solidFill>
              </a:rPr>
              <a:t>Setting Up Kubernetes on Cloud Platforms</a:t>
            </a:r>
          </a:p>
        </p:txBody>
      </p:sp>
      <p:sp>
        <p:nvSpPr>
          <p:cNvPr id="3" name="Content Placeholder 2"/>
          <p:cNvSpPr>
            <a:spLocks noGrp="1"/>
          </p:cNvSpPr>
          <p:nvPr>
            <p:ph idx="1"/>
          </p:nvPr>
        </p:nvSpPr>
        <p:spPr>
          <a:xfrm>
            <a:off x="260685" y="920668"/>
            <a:ext cx="4584032" cy="4351338"/>
          </a:xfrm>
        </p:spPr>
        <p:txBody>
          <a:bodyPr>
            <a:normAutofit/>
          </a:bodyPr>
          <a:lstStyle/>
          <a:p>
            <a:pPr marL="0" indent="0">
              <a:buNone/>
            </a:pPr>
            <a:r>
              <a:rPr lang="en-US" sz="1400" dirty="0"/>
              <a:t>Prerequisites</a:t>
            </a:r>
          </a:p>
          <a:p>
            <a:pPr marL="0" indent="0">
              <a:buNone/>
            </a:pPr>
            <a:r>
              <a:rPr lang="en-US" sz="1400" dirty="0"/>
              <a:t>Before setting up a Kubernetes cluster, ensure you have the following:</a:t>
            </a:r>
          </a:p>
          <a:p>
            <a:pPr algn="just"/>
            <a:r>
              <a:rPr lang="en-US" sz="1400" dirty="0" smtClean="0"/>
              <a:t>Google </a:t>
            </a:r>
            <a:r>
              <a:rPr lang="en-US" sz="1400" dirty="0"/>
              <a:t>Cloud Account: Sign in to your Google Cloud account or create one if you’re new to Google Cloud.</a:t>
            </a:r>
          </a:p>
          <a:p>
            <a:pPr algn="just"/>
            <a:r>
              <a:rPr lang="en-US" sz="1400" dirty="0"/>
              <a:t>Billing Enabled: Ensure billing is enabled for your Google Cloud project.</a:t>
            </a:r>
          </a:p>
          <a:p>
            <a:pPr algn="just"/>
            <a:r>
              <a:rPr lang="en-US" sz="1400" dirty="0"/>
              <a:t>APIs Enabled: Enable the Artifact Registry and Google Kubernetes Engine APIs.</a:t>
            </a:r>
          </a:p>
          <a:p>
            <a:pPr algn="just"/>
            <a:r>
              <a:rPr lang="en-US" sz="1400" dirty="0"/>
              <a:t>Cloud Shell: Launch Cloud Shell, which comes preinstalled with the Google Cloud CLI and </a:t>
            </a:r>
            <a:r>
              <a:rPr lang="en-US" sz="1400" dirty="0" err="1"/>
              <a:t>kubectl</a:t>
            </a:r>
            <a:r>
              <a:rPr lang="en-US" sz="1400" dirty="0"/>
              <a:t> command-line tools.</a:t>
            </a:r>
          </a:p>
        </p:txBody>
      </p:sp>
      <p:sp>
        <p:nvSpPr>
          <p:cNvPr id="4" name="Rectangle 3"/>
          <p:cNvSpPr/>
          <p:nvPr/>
        </p:nvSpPr>
        <p:spPr>
          <a:xfrm>
            <a:off x="5069306" y="920668"/>
            <a:ext cx="6994357" cy="3970318"/>
          </a:xfrm>
          <a:prstGeom prst="rect">
            <a:avLst/>
          </a:prstGeom>
        </p:spPr>
        <p:txBody>
          <a:bodyPr wrap="square">
            <a:spAutoFit/>
          </a:bodyPr>
          <a:lstStyle/>
          <a:p>
            <a:r>
              <a:rPr lang="en-US" b="1" dirty="0">
                <a:solidFill>
                  <a:srgbClr val="FFC000"/>
                </a:solidFill>
              </a:rPr>
              <a:t>Set Default Project</a:t>
            </a:r>
            <a:r>
              <a:rPr lang="en-US" dirty="0" smtClean="0">
                <a:solidFill>
                  <a:srgbClr val="FFC000"/>
                </a:solidFill>
              </a:rPr>
              <a:t>:</a:t>
            </a:r>
          </a:p>
          <a:p>
            <a:r>
              <a:rPr lang="en-US" dirty="0" smtClean="0"/>
              <a:t>	</a:t>
            </a:r>
            <a:r>
              <a:rPr lang="en-US" sz="1000" dirty="0" err="1" smtClean="0"/>
              <a:t>gcloud</a:t>
            </a:r>
            <a:r>
              <a:rPr lang="en-US" sz="1000" dirty="0" smtClean="0"/>
              <a:t> </a:t>
            </a:r>
            <a:r>
              <a:rPr lang="en-US" sz="1000" dirty="0" err="1"/>
              <a:t>config</a:t>
            </a:r>
            <a:r>
              <a:rPr lang="en-US" sz="1000" dirty="0"/>
              <a:t> set project </a:t>
            </a:r>
            <a:r>
              <a:rPr lang="en-US" sz="1000" dirty="0" smtClean="0"/>
              <a:t>PROJECT_ID</a:t>
            </a:r>
          </a:p>
          <a:p>
            <a:r>
              <a:rPr lang="en-US" dirty="0" smtClean="0">
                <a:solidFill>
                  <a:srgbClr val="FFC000"/>
                </a:solidFill>
              </a:rPr>
              <a:t>Create </a:t>
            </a:r>
            <a:r>
              <a:rPr lang="en-US" dirty="0">
                <a:solidFill>
                  <a:srgbClr val="FFC000"/>
                </a:solidFill>
              </a:rPr>
              <a:t>a GKE Cluster:</a:t>
            </a:r>
          </a:p>
          <a:p>
            <a:r>
              <a:rPr lang="en-US" dirty="0" smtClean="0"/>
              <a:t>	</a:t>
            </a:r>
            <a:r>
              <a:rPr lang="en-US" sz="1000" dirty="0" err="1" smtClean="0"/>
              <a:t>gcloud</a:t>
            </a:r>
            <a:r>
              <a:rPr lang="en-US" sz="1000" dirty="0" smtClean="0"/>
              <a:t> </a:t>
            </a:r>
            <a:r>
              <a:rPr lang="en-US" sz="1000" dirty="0"/>
              <a:t>container clusters create sample-cluster --zone </a:t>
            </a:r>
            <a:r>
              <a:rPr lang="en-US" sz="1000" dirty="0" smtClean="0"/>
              <a:t>us-central1-a</a:t>
            </a:r>
          </a:p>
          <a:p>
            <a:r>
              <a:rPr lang="en-US" b="1" dirty="0">
                <a:solidFill>
                  <a:srgbClr val="FFC000"/>
                </a:solidFill>
              </a:rPr>
              <a:t>Deploying an Application to the Cluster</a:t>
            </a:r>
          </a:p>
          <a:p>
            <a:r>
              <a:rPr lang="en-US" b="1" dirty="0">
                <a:solidFill>
                  <a:srgbClr val="FFC000"/>
                </a:solidFill>
              </a:rPr>
              <a:t>Create the Deployment</a:t>
            </a:r>
            <a:r>
              <a:rPr lang="en-US" dirty="0">
                <a:solidFill>
                  <a:srgbClr val="FFC000"/>
                </a:solidFill>
              </a:rPr>
              <a:t>:</a:t>
            </a:r>
          </a:p>
          <a:p>
            <a:r>
              <a:rPr lang="en-US" dirty="0" smtClean="0"/>
              <a:t>	</a:t>
            </a:r>
            <a:r>
              <a:rPr lang="en-US" sz="1000" dirty="0" err="1"/>
              <a:t>kubectl</a:t>
            </a:r>
            <a:r>
              <a:rPr lang="en-US" sz="1000" dirty="0"/>
              <a:t> create deployment hello-server --</a:t>
            </a:r>
            <a:r>
              <a:rPr lang="en-US" sz="1000" dirty="0" smtClean="0"/>
              <a:t>image=us-</a:t>
            </a:r>
            <a:r>
              <a:rPr lang="en-US" sz="1000" dirty="0" err="1" smtClean="0"/>
              <a:t>docker.pkg.dev</a:t>
            </a:r>
            <a:r>
              <a:rPr lang="en-US" sz="1000" dirty="0" smtClean="0"/>
              <a:t>/google-samples/containers/</a:t>
            </a:r>
            <a:r>
              <a:rPr lang="en-US" sz="1000" dirty="0" err="1" smtClean="0"/>
              <a:t>gke</a:t>
            </a:r>
            <a:r>
              <a:rPr lang="en-US" sz="1000" dirty="0" smtClean="0"/>
              <a:t>/hello-app:1.0</a:t>
            </a:r>
          </a:p>
          <a:p>
            <a:r>
              <a:rPr lang="en-US" dirty="0" smtClean="0">
                <a:solidFill>
                  <a:srgbClr val="FFC000"/>
                </a:solidFill>
              </a:rPr>
              <a:t>Creates </a:t>
            </a:r>
            <a:r>
              <a:rPr lang="en-US" dirty="0">
                <a:solidFill>
                  <a:srgbClr val="FFC000"/>
                </a:solidFill>
              </a:rPr>
              <a:t>a Deployment named hello-server using the specified container image.</a:t>
            </a:r>
          </a:p>
          <a:p>
            <a:r>
              <a:rPr lang="en-US" dirty="0" smtClean="0">
                <a:solidFill>
                  <a:srgbClr val="FFC000"/>
                </a:solidFill>
              </a:rPr>
              <a:t>Expose </a:t>
            </a:r>
            <a:r>
              <a:rPr lang="en-US" dirty="0">
                <a:solidFill>
                  <a:srgbClr val="FFC000"/>
                </a:solidFill>
              </a:rPr>
              <a:t>the Deployment:</a:t>
            </a:r>
          </a:p>
          <a:p>
            <a:r>
              <a:rPr lang="en-US" dirty="0" smtClean="0"/>
              <a:t>	</a:t>
            </a:r>
            <a:r>
              <a:rPr lang="en-US" sz="1000" dirty="0" err="1" smtClean="0"/>
              <a:t>kubectl</a:t>
            </a:r>
            <a:r>
              <a:rPr lang="en-US" sz="1000" dirty="0" smtClean="0"/>
              <a:t> </a:t>
            </a:r>
            <a:r>
              <a:rPr lang="en-US" sz="1000" dirty="0"/>
              <a:t>expose deployment hello-server --type </a:t>
            </a:r>
            <a:r>
              <a:rPr lang="en-US" sz="1000" dirty="0" err="1"/>
              <a:t>LoadBalancer</a:t>
            </a:r>
            <a:r>
              <a:rPr lang="en-US" sz="1000" dirty="0"/>
              <a:t> --port 80 --target-port </a:t>
            </a:r>
            <a:r>
              <a:rPr lang="en-US" sz="1000" dirty="0" smtClean="0"/>
              <a:t>808</a:t>
            </a:r>
          </a:p>
          <a:p>
            <a:r>
              <a:rPr lang="en-US" dirty="0">
                <a:solidFill>
                  <a:srgbClr val="FFC000"/>
                </a:solidFill>
              </a:rPr>
              <a:t>Deployment to the internet using a </a:t>
            </a:r>
            <a:r>
              <a:rPr lang="en-US" dirty="0" err="1">
                <a:solidFill>
                  <a:srgbClr val="FFC000"/>
                </a:solidFill>
              </a:rPr>
              <a:t>LoadBalancer</a:t>
            </a:r>
            <a:r>
              <a:rPr lang="en-US" dirty="0">
                <a:solidFill>
                  <a:srgbClr val="FFC000"/>
                </a:solidFill>
              </a:rPr>
              <a:t> Service, routing traffic from port 80 to port 8080 of the application</a:t>
            </a:r>
            <a:endParaRPr lang="en-US" dirty="0" smtClean="0">
              <a:solidFill>
                <a:srgbClr val="FFC000"/>
              </a:solidFill>
            </a:endParaRPr>
          </a:p>
          <a:p>
            <a:endParaRPr lang="en-US" dirty="0"/>
          </a:p>
        </p:txBody>
      </p:sp>
    </p:spTree>
    <p:extLst>
      <p:ext uri="{BB962C8B-B14F-4D97-AF65-F5344CB8AC3E}">
        <p14:creationId xmlns:p14="http://schemas.microsoft.com/office/powerpoint/2010/main" val="3272079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1467069"/>
            <a:ext cx="3994719" cy="1200329"/>
          </a:xfrm>
          <a:prstGeom prst="rect">
            <a:avLst/>
          </a:prstGeom>
        </p:spPr>
        <p:txBody>
          <a:bodyPr wrap="square">
            <a:spAutoFit/>
          </a:bodyPr>
          <a:lstStyle/>
          <a:p>
            <a:r>
              <a:rPr lang="en-US" dirty="0" smtClean="0"/>
              <a:t>A. Environment</a:t>
            </a:r>
            <a:r>
              <a:rPr lang="en-US" dirty="0"/>
              <a:t>:</a:t>
            </a:r>
          </a:p>
          <a:p>
            <a:r>
              <a:rPr lang="en-US" u="sng" dirty="0" err="1">
                <a:hlinkClick r:id="rId3"/>
              </a:rPr>
              <a:t>kubeadm</a:t>
            </a:r>
            <a:r>
              <a:rPr lang="en-US" u="sng" dirty="0">
                <a:hlinkClick r:id="rId3"/>
              </a:rPr>
              <a:t> for Calico networking and network policy</a:t>
            </a:r>
            <a:endParaRPr lang="en-US" dirty="0"/>
          </a:p>
          <a:p>
            <a:r>
              <a:rPr lang="en-US" u="sng" dirty="0">
                <a:hlinkClick r:id="rId4"/>
              </a:rPr>
              <a:t>Other tools and options</a:t>
            </a:r>
            <a:endParaRPr lang="en-US" dirty="0"/>
          </a:p>
        </p:txBody>
      </p:sp>
      <p:sp>
        <p:nvSpPr>
          <p:cNvPr id="5" name="Title 1"/>
          <p:cNvSpPr>
            <a:spLocks noGrp="1"/>
          </p:cNvSpPr>
          <p:nvPr>
            <p:ph type="title"/>
          </p:nvPr>
        </p:nvSpPr>
        <p:spPr>
          <a:xfrm>
            <a:off x="176228" y="-48575"/>
            <a:ext cx="10551695" cy="757822"/>
          </a:xfrm>
        </p:spPr>
        <p:txBody>
          <a:bodyPr>
            <a:normAutofit fontScale="90000"/>
          </a:bodyPr>
          <a:lstStyle/>
          <a:p>
            <a:r>
              <a:rPr lang="en-US" b="1" dirty="0" smtClean="0">
                <a:solidFill>
                  <a:schemeClr val="bg1">
                    <a:lumMod val="85000"/>
                  </a:schemeClr>
                </a:solidFill>
              </a:rPr>
              <a:t>Example 1: </a:t>
            </a:r>
            <a:r>
              <a:rPr lang="en-US" sz="900" b="1" dirty="0" smtClean="0">
                <a:solidFill>
                  <a:srgbClr val="0070C0"/>
                </a:solidFill>
              </a:rPr>
              <a:t>Cloud Platform for Controller Integration (</a:t>
            </a:r>
            <a:r>
              <a:rPr lang="en-US" sz="900" b="1" dirty="0" err="1" smtClean="0">
                <a:solidFill>
                  <a:srgbClr val="0070C0"/>
                </a:solidFill>
              </a:rPr>
              <a:t>Cont’s</a:t>
            </a:r>
            <a:r>
              <a:rPr lang="en-US" sz="900" b="1" dirty="0" smtClean="0">
                <a:solidFill>
                  <a:srgbClr val="0070C0"/>
                </a:solidFill>
              </a:rPr>
              <a:t>)</a:t>
            </a:r>
            <a:br>
              <a:rPr lang="en-US" sz="900" b="1" dirty="0" smtClean="0">
                <a:solidFill>
                  <a:srgbClr val="0070C0"/>
                </a:solidFill>
              </a:rPr>
            </a:br>
            <a:r>
              <a:rPr lang="en-US" sz="2200" b="1" dirty="0">
                <a:solidFill>
                  <a:srgbClr val="0070C0"/>
                </a:solidFill>
              </a:rPr>
              <a:t> </a:t>
            </a:r>
            <a:r>
              <a:rPr lang="en-US" sz="2200" b="1" dirty="0" smtClean="0">
                <a:solidFill>
                  <a:srgbClr val="0070C0"/>
                </a:solidFill>
              </a:rPr>
              <a:t>                                      </a:t>
            </a:r>
            <a:r>
              <a:rPr lang="en-US" sz="2200" dirty="0">
                <a:solidFill>
                  <a:srgbClr val="002060"/>
                </a:solidFill>
              </a:rPr>
              <a:t>Self-managed Kubernetes in Google Compute Engine (GCE) (</a:t>
            </a:r>
            <a:r>
              <a:rPr lang="en-US" sz="2200" dirty="0" err="1">
                <a:solidFill>
                  <a:srgbClr val="002060"/>
                </a:solidFill>
              </a:rPr>
              <a:t>Cont’s</a:t>
            </a:r>
            <a:r>
              <a:rPr lang="en-US" sz="2200" dirty="0">
                <a:solidFill>
                  <a:srgbClr val="002060"/>
                </a:solidFill>
              </a:rPr>
              <a:t>)</a:t>
            </a:r>
            <a:r>
              <a:rPr lang="en-US" sz="900" dirty="0">
                <a:solidFill>
                  <a:srgbClr val="002060"/>
                </a:solidFill>
              </a:rPr>
              <a:t/>
            </a:r>
            <a:br>
              <a:rPr lang="en-US" sz="900" dirty="0">
                <a:solidFill>
                  <a:srgbClr val="002060"/>
                </a:solidFill>
              </a:rPr>
            </a:br>
            <a:r>
              <a:rPr lang="en-US" sz="900" b="1" dirty="0" smtClean="0">
                <a:solidFill>
                  <a:srgbClr val="0070C0"/>
                </a:solidFill>
              </a:rPr>
              <a:t/>
            </a:r>
            <a:br>
              <a:rPr lang="en-US" sz="900" b="1" dirty="0" smtClean="0">
                <a:solidFill>
                  <a:srgbClr val="0070C0"/>
                </a:solidFill>
              </a:rPr>
            </a:br>
            <a:endParaRPr lang="en-US" sz="9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11" name="Rectangle 10"/>
          <p:cNvSpPr/>
          <p:nvPr/>
        </p:nvSpPr>
        <p:spPr>
          <a:xfrm>
            <a:off x="9777143" y="330336"/>
            <a:ext cx="2474780" cy="307777"/>
          </a:xfrm>
          <a:prstGeom prst="rect">
            <a:avLst/>
          </a:prstGeom>
        </p:spPr>
        <p:txBody>
          <a:bodyPr wrap="none">
            <a:spAutoFit/>
          </a:bodyPr>
          <a:lstStyle/>
          <a:p>
            <a:r>
              <a:rPr lang="en-US" sz="1400" b="1" dirty="0" smtClean="0">
                <a:solidFill>
                  <a:schemeClr val="accent2">
                    <a:lumMod val="60000"/>
                    <a:lumOff val="40000"/>
                  </a:schemeClr>
                </a:solidFill>
              </a:rPr>
              <a:t>Google Compute Engine (GCE)</a:t>
            </a:r>
            <a:endParaRPr lang="en-US" sz="1400" b="1" dirty="0">
              <a:solidFill>
                <a:schemeClr val="accent2">
                  <a:lumMod val="60000"/>
                  <a:lumOff val="40000"/>
                </a:schemeClr>
              </a:solidFill>
            </a:endParaRPr>
          </a:p>
        </p:txBody>
      </p:sp>
      <p:sp>
        <p:nvSpPr>
          <p:cNvPr id="9" name="Rectangle 8"/>
          <p:cNvSpPr/>
          <p:nvPr/>
        </p:nvSpPr>
        <p:spPr>
          <a:xfrm>
            <a:off x="0" y="709247"/>
            <a:ext cx="6498189" cy="369332"/>
          </a:xfrm>
          <a:prstGeom prst="rect">
            <a:avLst/>
          </a:prstGeom>
        </p:spPr>
        <p:txBody>
          <a:bodyPr wrap="none">
            <a:spAutoFit/>
          </a:bodyPr>
          <a:lstStyle/>
          <a:p>
            <a:r>
              <a:rPr lang="en-US" dirty="0" smtClean="0">
                <a:solidFill>
                  <a:srgbClr val="002060"/>
                </a:solidFill>
              </a:rPr>
              <a:t>Self-managed </a:t>
            </a:r>
            <a:r>
              <a:rPr lang="en-US" dirty="0">
                <a:solidFill>
                  <a:srgbClr val="002060"/>
                </a:solidFill>
              </a:rPr>
              <a:t>Kubernetes in Google Compute Engine (GCE</a:t>
            </a:r>
            <a:r>
              <a:rPr lang="en-US" dirty="0" smtClean="0">
                <a:solidFill>
                  <a:srgbClr val="002060"/>
                </a:solidFill>
              </a:rPr>
              <a:t>) (</a:t>
            </a:r>
            <a:r>
              <a:rPr lang="en-US" dirty="0" err="1" smtClean="0">
                <a:solidFill>
                  <a:srgbClr val="002060"/>
                </a:solidFill>
              </a:rPr>
              <a:t>Cont’s</a:t>
            </a:r>
            <a:r>
              <a:rPr lang="en-US" dirty="0" smtClean="0">
                <a:solidFill>
                  <a:srgbClr val="002060"/>
                </a:solidFill>
              </a:rPr>
              <a:t>)</a:t>
            </a:r>
            <a:endParaRPr lang="en-US" dirty="0">
              <a:solidFill>
                <a:srgbClr val="002060"/>
              </a:solidFill>
            </a:endParaRPr>
          </a:p>
        </p:txBody>
      </p:sp>
      <p:sp>
        <p:nvSpPr>
          <p:cNvPr id="12" name="Rectangle 11"/>
          <p:cNvSpPr/>
          <p:nvPr/>
        </p:nvSpPr>
        <p:spPr>
          <a:xfrm>
            <a:off x="176228" y="3352800"/>
            <a:ext cx="11678888" cy="35548193"/>
          </a:xfrm>
          <a:prstGeom prst="rect">
            <a:avLst/>
          </a:prstGeom>
        </p:spPr>
        <p:txBody>
          <a:bodyPr wrap="square">
            <a:spAutoFit/>
          </a:bodyPr>
          <a:lstStyle/>
          <a:p>
            <a:pPr algn="just"/>
            <a:r>
              <a:rPr lang="en-US" dirty="0" smtClean="0"/>
              <a:t>B. Dedicated </a:t>
            </a:r>
            <a:r>
              <a:rPr lang="en-US" dirty="0"/>
              <a:t>virtual private network (VPC</a:t>
            </a:r>
            <a:r>
              <a:rPr lang="en-US" dirty="0" smtClean="0"/>
              <a:t>).</a:t>
            </a:r>
          </a:p>
          <a:p>
            <a:pPr algn="just"/>
            <a:endParaRPr lang="en-US" dirty="0" smtClean="0"/>
          </a:p>
          <a:p>
            <a:pPr algn="just"/>
            <a:r>
              <a:rPr lang="en-US" dirty="0" smtClean="0"/>
              <a:t>C. </a:t>
            </a:r>
            <a:r>
              <a:rPr lang="en-US" dirty="0"/>
              <a:t>dedicated infrastructure management tool like </a:t>
            </a:r>
            <a:r>
              <a:rPr lang="en-US" u="sng" dirty="0">
                <a:hlinkClick r:id="rId5"/>
              </a:rPr>
              <a:t>Terraform</a:t>
            </a:r>
            <a:r>
              <a:rPr lang="en-US" dirty="0"/>
              <a:t> for managing cloud resources.</a:t>
            </a:r>
            <a:r>
              <a:rPr lang="en-US" dirty="0" smtClean="0"/>
              <a:t> </a:t>
            </a:r>
          </a:p>
          <a:p>
            <a:pPr algn="just"/>
            <a:endParaRPr lang="en-US" dirty="0"/>
          </a:p>
          <a:p>
            <a:pPr algn="just"/>
            <a:r>
              <a:rPr lang="en-US" dirty="0"/>
              <a:t>Create the VPC.</a:t>
            </a:r>
          </a:p>
          <a:p>
            <a:pPr algn="just"/>
            <a:r>
              <a:rPr lang="en-US" dirty="0" err="1"/>
              <a:t>gcloud</a:t>
            </a:r>
            <a:r>
              <a:rPr lang="en-US" dirty="0"/>
              <a:t> compute networks create example-k8s --subnet-mode custom</a:t>
            </a:r>
          </a:p>
          <a:p>
            <a:pPr algn="just"/>
            <a:endParaRPr lang="en-US" dirty="0"/>
          </a:p>
          <a:p>
            <a:pPr algn="just"/>
            <a:r>
              <a:rPr lang="en-US" dirty="0"/>
              <a:t>Create the k8s-nodes subnet in the example-k8s VPC network:</a:t>
            </a:r>
          </a:p>
          <a:p>
            <a:pPr algn="just"/>
            <a:r>
              <a:rPr lang="en-US" dirty="0" err="1"/>
              <a:t>gcloud</a:t>
            </a:r>
            <a:r>
              <a:rPr lang="en-US" dirty="0"/>
              <a:t> compute networks subnets create k8s-nodes \</a:t>
            </a:r>
          </a:p>
          <a:p>
            <a:pPr algn="just"/>
            <a:r>
              <a:rPr lang="en-US" dirty="0"/>
              <a:t>--network example-k8s \</a:t>
            </a:r>
          </a:p>
          <a:p>
            <a:pPr algn="just"/>
            <a:r>
              <a:rPr lang="en-US" dirty="0"/>
              <a:t>--range 10.240.0.0/24</a:t>
            </a:r>
          </a:p>
          <a:p>
            <a:pPr algn="just"/>
            <a:endParaRPr lang="en-US" dirty="0"/>
          </a:p>
          <a:p>
            <a:pPr algn="just"/>
            <a:r>
              <a:rPr lang="en-US" dirty="0"/>
              <a:t>Create a firewall rule that allows internal communication across TCP, UDP, ICMP and IP in IP (used for the Calico overlay):</a:t>
            </a:r>
          </a:p>
          <a:p>
            <a:pPr algn="just"/>
            <a:r>
              <a:rPr lang="en-US" dirty="0" err="1"/>
              <a:t>gcloud</a:t>
            </a:r>
            <a:r>
              <a:rPr lang="en-US" dirty="0"/>
              <a:t> compute firewall-rules create example-k8s-allow-internal \</a:t>
            </a:r>
          </a:p>
          <a:p>
            <a:pPr algn="just"/>
            <a:r>
              <a:rPr lang="en-US" dirty="0"/>
              <a:t>--allow </a:t>
            </a:r>
            <a:r>
              <a:rPr lang="en-US" dirty="0" err="1"/>
              <a:t>tcp,udp,icmp,ipip</a:t>
            </a:r>
            <a:r>
              <a:rPr lang="en-US" dirty="0"/>
              <a:t> \</a:t>
            </a:r>
          </a:p>
          <a:p>
            <a:pPr algn="just"/>
            <a:r>
              <a:rPr lang="en-US" dirty="0"/>
              <a:t>--network example-k8s \</a:t>
            </a:r>
          </a:p>
          <a:p>
            <a:pPr algn="just"/>
            <a:r>
              <a:rPr lang="en-US" dirty="0"/>
              <a:t>--source-ranges 10.240.0.0/24</a:t>
            </a:r>
          </a:p>
          <a:p>
            <a:pPr algn="just"/>
            <a:endParaRPr lang="en-US" dirty="0"/>
          </a:p>
          <a:p>
            <a:pPr algn="just"/>
            <a:r>
              <a:rPr lang="en-US" dirty="0"/>
              <a:t>Create a firewall rule that allows external SSH, ICMP, and HTTPS:</a:t>
            </a:r>
          </a:p>
          <a:p>
            <a:pPr algn="just"/>
            <a:r>
              <a:rPr lang="en-US" dirty="0" err="1"/>
              <a:t>gcloud</a:t>
            </a:r>
            <a:r>
              <a:rPr lang="en-US" dirty="0"/>
              <a:t> compute firewall-rules create example-k8s-allow-external \</a:t>
            </a:r>
          </a:p>
          <a:p>
            <a:pPr algn="just"/>
            <a:r>
              <a:rPr lang="en-US" dirty="0"/>
              <a:t>--allow tcp:22,tcp:6443,icmp \</a:t>
            </a:r>
          </a:p>
          <a:p>
            <a:pPr algn="just"/>
            <a:r>
              <a:rPr lang="en-US" dirty="0"/>
              <a:t>--network example-k8s \</a:t>
            </a:r>
          </a:p>
          <a:p>
            <a:pPr algn="just"/>
            <a:r>
              <a:rPr lang="en-US" dirty="0"/>
              <a:t>--source-ranges 0.0.0.0/0</a:t>
            </a:r>
          </a:p>
          <a:p>
            <a:pPr algn="just"/>
            <a:endParaRPr lang="en-US" dirty="0"/>
          </a:p>
          <a:p>
            <a:pPr algn="just"/>
            <a:r>
              <a:rPr lang="en-US" dirty="0"/>
              <a:t>Create the controller VM.</a:t>
            </a:r>
          </a:p>
          <a:p>
            <a:pPr algn="just"/>
            <a:r>
              <a:rPr lang="en-US" dirty="0" err="1"/>
              <a:t>gcloud</a:t>
            </a:r>
            <a:r>
              <a:rPr lang="en-US" dirty="0"/>
              <a:t> compute instances create controller \</a:t>
            </a:r>
          </a:p>
          <a:p>
            <a:pPr algn="just"/>
            <a:r>
              <a:rPr lang="en-US" dirty="0"/>
              <a:t>  --</a:t>
            </a:r>
            <a:r>
              <a:rPr lang="en-US" dirty="0" err="1"/>
              <a:t>async</a:t>
            </a:r>
            <a:r>
              <a:rPr lang="en-US" dirty="0"/>
              <a:t> \</a:t>
            </a:r>
          </a:p>
          <a:p>
            <a:pPr algn="just"/>
            <a:r>
              <a:rPr lang="en-US" dirty="0"/>
              <a:t>  --boot-disk-size 200GB \</a:t>
            </a:r>
          </a:p>
          <a:p>
            <a:pPr algn="just"/>
            <a:r>
              <a:rPr lang="en-US" dirty="0"/>
              <a:t>  --can-</a:t>
            </a:r>
            <a:r>
              <a:rPr lang="en-US" dirty="0" err="1"/>
              <a:t>ip</a:t>
            </a:r>
            <a:r>
              <a:rPr lang="en-US" dirty="0"/>
              <a:t>-forward \</a:t>
            </a:r>
          </a:p>
          <a:p>
            <a:pPr algn="just"/>
            <a:r>
              <a:rPr lang="en-US" dirty="0"/>
              <a:t>  --image-family ubuntu-2204-lts \</a:t>
            </a:r>
          </a:p>
          <a:p>
            <a:pPr algn="just"/>
            <a:r>
              <a:rPr lang="en-US" dirty="0"/>
              <a:t>  --image-project </a:t>
            </a:r>
            <a:r>
              <a:rPr lang="en-US" dirty="0" err="1"/>
              <a:t>ubuntu</a:t>
            </a:r>
            <a:r>
              <a:rPr lang="en-US" dirty="0"/>
              <a:t>-</a:t>
            </a:r>
            <a:r>
              <a:rPr lang="en-US" dirty="0" err="1"/>
              <a:t>os</a:t>
            </a:r>
            <a:r>
              <a:rPr lang="en-US" dirty="0"/>
              <a:t>-cloud \</a:t>
            </a:r>
          </a:p>
          <a:p>
            <a:pPr algn="just"/>
            <a:r>
              <a:rPr lang="en-US" dirty="0"/>
              <a:t>  --machine-type n1-standard-2 \</a:t>
            </a:r>
          </a:p>
          <a:p>
            <a:pPr algn="just"/>
            <a:r>
              <a:rPr lang="en-US" dirty="0"/>
              <a:t>  --private-network-</a:t>
            </a:r>
            <a:r>
              <a:rPr lang="en-US" dirty="0" err="1"/>
              <a:t>ip</a:t>
            </a:r>
            <a:r>
              <a:rPr lang="en-US" dirty="0"/>
              <a:t> 10.240.0.11 \</a:t>
            </a:r>
          </a:p>
          <a:p>
            <a:pPr algn="just"/>
            <a:r>
              <a:rPr lang="en-US" dirty="0"/>
              <a:t>  --scopes compute-rw,storage-ro,service-management,service-control,logging-write,monitoring \</a:t>
            </a:r>
          </a:p>
          <a:p>
            <a:pPr algn="just"/>
            <a:r>
              <a:rPr lang="en-US" dirty="0"/>
              <a:t>  --subnet k8s-nodes \</a:t>
            </a:r>
          </a:p>
          <a:p>
            <a:pPr algn="just"/>
            <a:r>
              <a:rPr lang="en-US" dirty="0"/>
              <a:t>  --zone us-central1-f \</a:t>
            </a:r>
          </a:p>
          <a:p>
            <a:pPr algn="just"/>
            <a:r>
              <a:rPr lang="en-US" dirty="0"/>
              <a:t>  --tags example-k8s,controller    </a:t>
            </a:r>
          </a:p>
          <a:p>
            <a:pPr algn="just"/>
            <a:endParaRPr lang="en-US" dirty="0"/>
          </a:p>
          <a:p>
            <a:pPr algn="just"/>
            <a:r>
              <a:rPr lang="en-US" dirty="0"/>
              <a:t>Create three worker VMs.</a:t>
            </a:r>
          </a:p>
          <a:p>
            <a:pPr algn="just"/>
            <a:r>
              <a:rPr lang="en-US" dirty="0"/>
              <a:t>for </a:t>
            </a:r>
            <a:r>
              <a:rPr lang="en-US" dirty="0" err="1"/>
              <a:t>i</a:t>
            </a:r>
            <a:r>
              <a:rPr lang="en-US" dirty="0"/>
              <a:t> in 0 1 2; do</a:t>
            </a:r>
          </a:p>
          <a:p>
            <a:pPr algn="just"/>
            <a:r>
              <a:rPr lang="en-US" dirty="0"/>
              <a:t>  </a:t>
            </a:r>
            <a:r>
              <a:rPr lang="en-US" dirty="0" err="1"/>
              <a:t>gcloud</a:t>
            </a:r>
            <a:r>
              <a:rPr lang="en-US" dirty="0"/>
              <a:t> compute instances create worker-${</a:t>
            </a:r>
            <a:r>
              <a:rPr lang="en-US" dirty="0" err="1"/>
              <a:t>i</a:t>
            </a:r>
            <a:r>
              <a:rPr lang="en-US" dirty="0"/>
              <a:t>} \</a:t>
            </a:r>
          </a:p>
          <a:p>
            <a:pPr algn="just"/>
            <a:r>
              <a:rPr lang="en-US" dirty="0"/>
              <a:t>  --</a:t>
            </a:r>
            <a:r>
              <a:rPr lang="en-US" dirty="0" err="1"/>
              <a:t>async</a:t>
            </a:r>
            <a:r>
              <a:rPr lang="en-US" dirty="0"/>
              <a:t> \</a:t>
            </a:r>
          </a:p>
          <a:p>
            <a:pPr algn="just"/>
            <a:r>
              <a:rPr lang="en-US" dirty="0"/>
              <a:t>  --boot-disk-size 200GB \</a:t>
            </a:r>
          </a:p>
          <a:p>
            <a:pPr algn="just"/>
            <a:r>
              <a:rPr lang="en-US" dirty="0"/>
              <a:t>  --can-</a:t>
            </a:r>
            <a:r>
              <a:rPr lang="en-US" dirty="0" err="1"/>
              <a:t>ip</a:t>
            </a:r>
            <a:r>
              <a:rPr lang="en-US" dirty="0"/>
              <a:t>-forward \</a:t>
            </a:r>
          </a:p>
          <a:p>
            <a:pPr algn="just"/>
            <a:r>
              <a:rPr lang="en-US" dirty="0"/>
              <a:t>  --image-family ubuntu-2204-lts \</a:t>
            </a:r>
          </a:p>
          <a:p>
            <a:pPr algn="just"/>
            <a:r>
              <a:rPr lang="en-US" dirty="0"/>
              <a:t>  --image-project </a:t>
            </a:r>
            <a:r>
              <a:rPr lang="en-US" dirty="0" err="1"/>
              <a:t>ubuntu</a:t>
            </a:r>
            <a:r>
              <a:rPr lang="en-US" dirty="0"/>
              <a:t>-</a:t>
            </a:r>
            <a:r>
              <a:rPr lang="en-US" dirty="0" err="1"/>
              <a:t>os</a:t>
            </a:r>
            <a:r>
              <a:rPr lang="en-US" dirty="0"/>
              <a:t>-cloud \</a:t>
            </a:r>
          </a:p>
          <a:p>
            <a:pPr algn="just"/>
            <a:r>
              <a:rPr lang="en-US" dirty="0"/>
              <a:t>  --machine-type n1-standard-2 \</a:t>
            </a:r>
          </a:p>
          <a:p>
            <a:pPr algn="just"/>
            <a:r>
              <a:rPr lang="en-US" dirty="0"/>
              <a:t>  --private-network-</a:t>
            </a:r>
            <a:r>
              <a:rPr lang="en-US" dirty="0" err="1"/>
              <a:t>ip</a:t>
            </a:r>
            <a:r>
              <a:rPr lang="en-US" dirty="0"/>
              <a:t> 10.240.0.2${</a:t>
            </a:r>
            <a:r>
              <a:rPr lang="en-US" dirty="0" err="1"/>
              <a:t>i</a:t>
            </a:r>
            <a:r>
              <a:rPr lang="en-US" dirty="0"/>
              <a:t>} \</a:t>
            </a:r>
          </a:p>
          <a:p>
            <a:pPr algn="just"/>
            <a:r>
              <a:rPr lang="en-US" dirty="0"/>
              <a:t>  --scopes compute-rw,storage-ro,service-management,service-control,logging-write,monitoring \</a:t>
            </a:r>
          </a:p>
          <a:p>
            <a:pPr algn="just"/>
            <a:r>
              <a:rPr lang="en-US" dirty="0"/>
              <a:t>  --subnet k8s-nodes \</a:t>
            </a:r>
          </a:p>
          <a:p>
            <a:pPr algn="just"/>
            <a:r>
              <a:rPr lang="en-US" dirty="0"/>
              <a:t>  --zone us-central1-f \</a:t>
            </a:r>
          </a:p>
          <a:p>
            <a:pPr algn="just"/>
            <a:r>
              <a:rPr lang="en-US" dirty="0"/>
              <a:t>  --tags example-k8s,worker</a:t>
            </a:r>
          </a:p>
          <a:p>
            <a:pPr algn="just"/>
            <a:r>
              <a:rPr lang="en-US" dirty="0"/>
              <a:t>done</a:t>
            </a:r>
          </a:p>
          <a:p>
            <a:pPr algn="just"/>
            <a:endParaRPr lang="en-US" dirty="0"/>
          </a:p>
          <a:p>
            <a:pPr algn="just"/>
            <a:r>
              <a:rPr lang="en-US" dirty="0"/>
              <a:t>Install Docker on the controller VM and each worker VM. On each VM run:</a:t>
            </a:r>
          </a:p>
          <a:p>
            <a:pPr algn="just"/>
            <a:r>
              <a:rPr lang="en-US" dirty="0" err="1"/>
              <a:t>sudo</a:t>
            </a:r>
            <a:r>
              <a:rPr lang="en-US" dirty="0"/>
              <a:t> apt update</a:t>
            </a:r>
          </a:p>
          <a:p>
            <a:pPr algn="just"/>
            <a:r>
              <a:rPr lang="en-US" dirty="0" err="1"/>
              <a:t>sudo</a:t>
            </a:r>
            <a:r>
              <a:rPr lang="en-US" dirty="0"/>
              <a:t> apt install -y docker.io</a:t>
            </a:r>
          </a:p>
          <a:p>
            <a:pPr algn="just"/>
            <a:r>
              <a:rPr lang="en-US" dirty="0" err="1"/>
              <a:t>sudo</a:t>
            </a:r>
            <a:r>
              <a:rPr lang="en-US" dirty="0"/>
              <a:t> </a:t>
            </a:r>
            <a:r>
              <a:rPr lang="en-US" dirty="0" err="1"/>
              <a:t>systemctl</a:t>
            </a:r>
            <a:r>
              <a:rPr lang="en-US" dirty="0"/>
              <a:t> enable </a:t>
            </a:r>
            <a:r>
              <a:rPr lang="en-US" dirty="0" err="1"/>
              <a:t>docker.service</a:t>
            </a:r>
            <a:endParaRPr lang="en-US" dirty="0"/>
          </a:p>
          <a:p>
            <a:pPr algn="just"/>
            <a:r>
              <a:rPr lang="en-US" dirty="0" err="1"/>
              <a:t>sudo</a:t>
            </a:r>
            <a:r>
              <a:rPr lang="en-US" dirty="0"/>
              <a:t> apt install -y apt-transport-https curl</a:t>
            </a:r>
          </a:p>
          <a:p>
            <a:pPr algn="just"/>
            <a:endParaRPr lang="en-US" dirty="0"/>
          </a:p>
          <a:p>
            <a:pPr algn="just"/>
            <a:r>
              <a:rPr lang="en-US" dirty="0"/>
              <a:t>Install Kubernetes and create the cluster</a:t>
            </a:r>
          </a:p>
          <a:p>
            <a:pPr algn="just"/>
            <a:r>
              <a:rPr lang="en-US" dirty="0"/>
              <a:t>Install </a:t>
            </a:r>
            <a:r>
              <a:rPr lang="en-US" dirty="0" err="1"/>
              <a:t>kubeadm</a:t>
            </a:r>
            <a:r>
              <a:rPr lang="en-US" dirty="0"/>
              <a:t>, </a:t>
            </a:r>
            <a:r>
              <a:rPr lang="en-US" dirty="0" err="1"/>
              <a:t>kubelet</a:t>
            </a:r>
            <a:r>
              <a:rPr lang="en-US" dirty="0"/>
              <a:t>, and </a:t>
            </a:r>
            <a:r>
              <a:rPr lang="en-US" dirty="0" err="1"/>
              <a:t>kubectl</a:t>
            </a:r>
            <a:r>
              <a:rPr lang="en-US" dirty="0"/>
              <a:t> on each worker node and the controller node (see </a:t>
            </a:r>
            <a:r>
              <a:rPr lang="en-US" dirty="0" err="1"/>
              <a:t>kubeadm</a:t>
            </a:r>
            <a:r>
              <a:rPr lang="en-US" dirty="0"/>
              <a:t> docs for more details).</a:t>
            </a:r>
          </a:p>
          <a:p>
            <a:pPr algn="just"/>
            <a:endParaRPr lang="en-US" dirty="0"/>
          </a:p>
          <a:p>
            <a:pPr algn="just"/>
            <a:r>
              <a:rPr lang="en-US" dirty="0"/>
              <a:t>Connect to each node and run these commands:</a:t>
            </a:r>
          </a:p>
          <a:p>
            <a:pPr algn="just"/>
            <a:endParaRPr lang="en-US" dirty="0"/>
          </a:p>
          <a:p>
            <a:pPr algn="just"/>
            <a:r>
              <a:rPr lang="en-US" dirty="0"/>
              <a:t>curl -</a:t>
            </a:r>
            <a:r>
              <a:rPr lang="en-US" dirty="0" err="1"/>
              <a:t>fsSL</a:t>
            </a:r>
            <a:r>
              <a:rPr lang="en-US" dirty="0"/>
              <a:t> https://dl.k8s.io/apt/doc/apt-key.gpg | </a:t>
            </a:r>
            <a:r>
              <a:rPr lang="en-US" dirty="0" err="1"/>
              <a:t>sudo</a:t>
            </a:r>
            <a:r>
              <a:rPr lang="en-US" dirty="0"/>
              <a:t> apt-key add -</a:t>
            </a:r>
          </a:p>
          <a:p>
            <a:pPr algn="just"/>
            <a:r>
              <a:rPr lang="en-US" dirty="0"/>
              <a:t>cat &lt;&lt;EOF | </a:t>
            </a:r>
            <a:r>
              <a:rPr lang="en-US" dirty="0" err="1"/>
              <a:t>sudo</a:t>
            </a:r>
            <a:r>
              <a:rPr lang="en-US" dirty="0"/>
              <a:t> tee /</a:t>
            </a:r>
            <a:r>
              <a:rPr lang="en-US" dirty="0" err="1"/>
              <a:t>etc</a:t>
            </a:r>
            <a:r>
              <a:rPr lang="en-US" dirty="0"/>
              <a:t>/apt/</a:t>
            </a:r>
            <a:r>
              <a:rPr lang="en-US" dirty="0" err="1"/>
              <a:t>sources.list.d</a:t>
            </a:r>
            <a:r>
              <a:rPr lang="en-US" dirty="0"/>
              <a:t>/</a:t>
            </a:r>
            <a:r>
              <a:rPr lang="en-US" dirty="0" err="1"/>
              <a:t>kubernetes.list</a:t>
            </a:r>
            <a:endParaRPr lang="en-US" dirty="0"/>
          </a:p>
          <a:p>
            <a:pPr algn="just"/>
            <a:r>
              <a:rPr lang="en-US" dirty="0"/>
              <a:t>deb https://pkgs.k8s.io/ </a:t>
            </a:r>
            <a:r>
              <a:rPr lang="en-US" dirty="0" err="1"/>
              <a:t>kubernetes-xenial</a:t>
            </a:r>
            <a:r>
              <a:rPr lang="en-US" dirty="0"/>
              <a:t> main</a:t>
            </a:r>
          </a:p>
          <a:p>
            <a:pPr algn="just"/>
            <a:r>
              <a:rPr lang="en-US" dirty="0"/>
              <a:t>EOF</a:t>
            </a:r>
          </a:p>
          <a:p>
            <a:pPr algn="just"/>
            <a:r>
              <a:rPr lang="en-US" dirty="0" err="1"/>
              <a:t>sudo</a:t>
            </a:r>
            <a:r>
              <a:rPr lang="en-US" dirty="0"/>
              <a:t> apt-get update</a:t>
            </a:r>
          </a:p>
          <a:p>
            <a:pPr algn="just"/>
            <a:r>
              <a:rPr lang="en-US" dirty="0" err="1"/>
              <a:t>sudo</a:t>
            </a:r>
            <a:r>
              <a:rPr lang="en-US" dirty="0"/>
              <a:t> apt-get install -y </a:t>
            </a:r>
            <a:r>
              <a:rPr lang="en-US" dirty="0" err="1"/>
              <a:t>kubelet</a:t>
            </a:r>
            <a:r>
              <a:rPr lang="en-US" dirty="0"/>
              <a:t> </a:t>
            </a:r>
            <a:r>
              <a:rPr lang="en-US" dirty="0" err="1"/>
              <a:t>kubeadm</a:t>
            </a:r>
            <a:r>
              <a:rPr lang="en-US" dirty="0"/>
              <a:t> </a:t>
            </a:r>
            <a:r>
              <a:rPr lang="en-US" dirty="0" err="1"/>
              <a:t>kubectl</a:t>
            </a:r>
            <a:endParaRPr lang="en-US" dirty="0"/>
          </a:p>
          <a:p>
            <a:pPr algn="just"/>
            <a:r>
              <a:rPr lang="en-US" dirty="0" err="1"/>
              <a:t>sudo</a:t>
            </a:r>
            <a:r>
              <a:rPr lang="en-US" dirty="0"/>
              <a:t> apt-mark hold </a:t>
            </a:r>
            <a:r>
              <a:rPr lang="en-US" dirty="0" err="1"/>
              <a:t>kubelet</a:t>
            </a:r>
            <a:r>
              <a:rPr lang="en-US" dirty="0"/>
              <a:t> </a:t>
            </a:r>
            <a:r>
              <a:rPr lang="en-US" dirty="0" err="1"/>
              <a:t>kubeadm</a:t>
            </a:r>
            <a:r>
              <a:rPr lang="en-US" dirty="0"/>
              <a:t> </a:t>
            </a:r>
            <a:r>
              <a:rPr lang="en-US" dirty="0" err="1"/>
              <a:t>kubectl</a:t>
            </a:r>
            <a:endParaRPr lang="en-US" dirty="0"/>
          </a:p>
          <a:p>
            <a:pPr algn="just"/>
            <a:endParaRPr lang="en-US" dirty="0"/>
          </a:p>
          <a:p>
            <a:pPr algn="just"/>
            <a:r>
              <a:rPr lang="en-US" dirty="0"/>
              <a:t>Create the controller node of a new cluster.</a:t>
            </a:r>
          </a:p>
          <a:p>
            <a:pPr algn="just"/>
            <a:endParaRPr lang="en-US" dirty="0"/>
          </a:p>
          <a:p>
            <a:pPr algn="just"/>
            <a:r>
              <a:rPr lang="en-US" dirty="0"/>
              <a:t>Connect to the controller VM, and run the following command:</a:t>
            </a:r>
          </a:p>
          <a:p>
            <a:pPr algn="just"/>
            <a:endParaRPr lang="en-US" dirty="0"/>
          </a:p>
          <a:p>
            <a:pPr algn="just"/>
            <a:r>
              <a:rPr lang="en-US" dirty="0" err="1"/>
              <a:t>sudo</a:t>
            </a:r>
            <a:r>
              <a:rPr lang="en-US" dirty="0"/>
              <a:t> </a:t>
            </a:r>
            <a:r>
              <a:rPr lang="en-US" dirty="0" err="1"/>
              <a:t>kubeadm</a:t>
            </a:r>
            <a:r>
              <a:rPr lang="en-US" dirty="0"/>
              <a:t> </a:t>
            </a:r>
            <a:r>
              <a:rPr lang="en-US" dirty="0" err="1"/>
              <a:t>init</a:t>
            </a:r>
            <a:r>
              <a:rPr lang="en-US" dirty="0"/>
              <a:t> --pod-network-</a:t>
            </a:r>
            <a:r>
              <a:rPr lang="en-US" dirty="0" err="1"/>
              <a:t>cidr</a:t>
            </a:r>
            <a:r>
              <a:rPr lang="en-US" dirty="0"/>
              <a:t> 192.168.0.0/16</a:t>
            </a:r>
          </a:p>
          <a:p>
            <a:pPr algn="just"/>
            <a:endParaRPr lang="en-US" dirty="0"/>
          </a:p>
          <a:p>
            <a:pPr algn="just"/>
            <a:r>
              <a:rPr lang="en-US" dirty="0"/>
              <a:t>note</a:t>
            </a:r>
          </a:p>
          <a:p>
            <a:pPr algn="just"/>
            <a:r>
              <a:rPr lang="en-US" dirty="0"/>
              <a:t>The final line of the </a:t>
            </a:r>
            <a:r>
              <a:rPr lang="en-US" dirty="0" err="1"/>
              <a:t>kubeadm</a:t>
            </a:r>
            <a:r>
              <a:rPr lang="en-US" dirty="0"/>
              <a:t> </a:t>
            </a:r>
            <a:r>
              <a:rPr lang="en-US" dirty="0" err="1"/>
              <a:t>init</a:t>
            </a:r>
            <a:r>
              <a:rPr lang="en-US" dirty="0"/>
              <a:t> output contains the command for joining your workers to the controller. Make a note of the command, which needs to be used in a later step.</a:t>
            </a:r>
          </a:p>
          <a:p>
            <a:pPr algn="just"/>
            <a:endParaRPr lang="en-US" dirty="0"/>
          </a:p>
          <a:p>
            <a:pPr algn="just"/>
            <a:r>
              <a:rPr lang="en-US" dirty="0"/>
              <a:t>The command looks something similar to this:</a:t>
            </a:r>
          </a:p>
          <a:p>
            <a:pPr algn="just"/>
            <a:endParaRPr lang="en-US" dirty="0"/>
          </a:p>
          <a:p>
            <a:pPr algn="just"/>
            <a:r>
              <a:rPr lang="en-US" dirty="0" err="1"/>
              <a:t>kubeadm</a:t>
            </a:r>
            <a:r>
              <a:rPr lang="en-US" dirty="0"/>
              <a:t> join 10.240.0.11:6443 --token ar77y2.7274jxuumt8vhhvw \</a:t>
            </a:r>
          </a:p>
          <a:p>
            <a:pPr algn="just"/>
            <a:r>
              <a:rPr lang="en-US" dirty="0"/>
              <a:t>  --discovery-token-ca-cert-hash sha256:d913182b646660c7be5bd76c1b9e9fa3e613ed9c18ef36ad0d475f8f7c887331 </a:t>
            </a:r>
          </a:p>
          <a:p>
            <a:pPr algn="just"/>
            <a:endParaRPr lang="en-US" dirty="0"/>
          </a:p>
          <a:p>
            <a:pPr algn="just"/>
            <a:r>
              <a:rPr lang="en-US" dirty="0"/>
              <a:t>Set up </a:t>
            </a:r>
            <a:r>
              <a:rPr lang="en-US" dirty="0" err="1"/>
              <a:t>kubectl</a:t>
            </a:r>
            <a:r>
              <a:rPr lang="en-US" dirty="0"/>
              <a:t> for the Ubuntu user.</a:t>
            </a:r>
          </a:p>
          <a:p>
            <a:pPr algn="just"/>
            <a:endParaRPr lang="en-US" dirty="0"/>
          </a:p>
          <a:p>
            <a:pPr algn="just"/>
            <a:r>
              <a:rPr lang="en-US" dirty="0"/>
              <a:t>Connect to the controller VM, and run the following commands:</a:t>
            </a:r>
          </a:p>
          <a:p>
            <a:pPr algn="just"/>
            <a:endParaRPr lang="en-US" dirty="0"/>
          </a:p>
          <a:p>
            <a:pPr algn="just"/>
            <a:r>
              <a:rPr lang="en-US" dirty="0" err="1"/>
              <a:t>mkdir</a:t>
            </a:r>
            <a:r>
              <a:rPr lang="en-US" dirty="0"/>
              <a:t> -p $HOME/.</a:t>
            </a:r>
            <a:r>
              <a:rPr lang="en-US" dirty="0" err="1"/>
              <a:t>kube</a:t>
            </a:r>
            <a:endParaRPr lang="en-US" dirty="0"/>
          </a:p>
          <a:p>
            <a:pPr algn="just"/>
            <a:r>
              <a:rPr lang="en-US" dirty="0" err="1"/>
              <a:t>sudo</a:t>
            </a:r>
            <a:r>
              <a:rPr lang="en-US" dirty="0"/>
              <a:t> </a:t>
            </a:r>
            <a:r>
              <a:rPr lang="en-US" dirty="0" err="1"/>
              <a:t>cp</a:t>
            </a:r>
            <a:r>
              <a:rPr lang="en-US" dirty="0"/>
              <a:t> -</a:t>
            </a:r>
            <a:r>
              <a:rPr lang="en-US" dirty="0" err="1"/>
              <a:t>i</a:t>
            </a:r>
            <a:r>
              <a:rPr lang="en-US" dirty="0"/>
              <a:t> /</a:t>
            </a:r>
            <a:r>
              <a:rPr lang="en-US" dirty="0" err="1"/>
              <a:t>etc</a:t>
            </a:r>
            <a:r>
              <a:rPr lang="en-US" dirty="0"/>
              <a:t>/</a:t>
            </a:r>
            <a:r>
              <a:rPr lang="en-US" dirty="0" err="1"/>
              <a:t>kubernetes</a:t>
            </a:r>
            <a:r>
              <a:rPr lang="en-US" dirty="0"/>
              <a:t>/</a:t>
            </a:r>
            <a:r>
              <a:rPr lang="en-US" dirty="0" err="1"/>
              <a:t>admin.conf</a:t>
            </a:r>
            <a:r>
              <a:rPr lang="en-US" dirty="0"/>
              <a:t> $HOME/.</a:t>
            </a:r>
            <a:r>
              <a:rPr lang="en-US" dirty="0" err="1"/>
              <a:t>kube</a:t>
            </a:r>
            <a:r>
              <a:rPr lang="en-US" dirty="0"/>
              <a:t>/</a:t>
            </a:r>
            <a:r>
              <a:rPr lang="en-US" dirty="0" err="1"/>
              <a:t>config</a:t>
            </a:r>
            <a:endParaRPr lang="en-US" dirty="0"/>
          </a:p>
          <a:p>
            <a:pPr algn="just"/>
            <a:r>
              <a:rPr lang="en-US" dirty="0" err="1"/>
              <a:t>sudo</a:t>
            </a:r>
            <a:r>
              <a:rPr lang="en-US" dirty="0"/>
              <a:t> </a:t>
            </a:r>
            <a:r>
              <a:rPr lang="en-US" dirty="0" err="1"/>
              <a:t>chown</a:t>
            </a:r>
            <a:r>
              <a:rPr lang="en-US" dirty="0"/>
              <a:t> $(id -u):$(id -g) $HOME/.</a:t>
            </a:r>
            <a:r>
              <a:rPr lang="en-US" dirty="0" err="1"/>
              <a:t>kube</a:t>
            </a:r>
            <a:r>
              <a:rPr lang="en-US" dirty="0"/>
              <a:t>/</a:t>
            </a:r>
            <a:r>
              <a:rPr lang="en-US" dirty="0" err="1"/>
              <a:t>config</a:t>
            </a:r>
            <a:endParaRPr lang="en-US" dirty="0"/>
          </a:p>
          <a:p>
            <a:pPr algn="just"/>
            <a:endParaRPr lang="en-US" dirty="0"/>
          </a:p>
          <a:p>
            <a:pPr algn="just"/>
            <a:r>
              <a:rPr lang="en-US" dirty="0"/>
              <a:t>Join your worker nodes to the controller node.</a:t>
            </a:r>
          </a:p>
          <a:p>
            <a:pPr algn="just"/>
            <a:r>
              <a:rPr lang="en-US" dirty="0"/>
              <a:t>note</a:t>
            </a:r>
          </a:p>
          <a:p>
            <a:pPr algn="just"/>
            <a:r>
              <a:rPr lang="en-US" dirty="0"/>
              <a:t>Use the command that you copied in the earlier step.</a:t>
            </a:r>
          </a:p>
          <a:p>
            <a:pPr algn="just"/>
            <a:endParaRPr lang="en-US" dirty="0"/>
          </a:p>
          <a:p>
            <a:pPr algn="just"/>
            <a:r>
              <a:rPr lang="en-US" dirty="0"/>
              <a:t>Run this on each worker, prepending </a:t>
            </a:r>
            <a:r>
              <a:rPr lang="en-US" dirty="0" err="1"/>
              <a:t>sudo</a:t>
            </a:r>
            <a:r>
              <a:rPr lang="en-US" dirty="0"/>
              <a:t> to run it as root. It will look something like this:</a:t>
            </a:r>
          </a:p>
          <a:p>
            <a:pPr algn="just"/>
            <a:endParaRPr lang="en-US" dirty="0"/>
          </a:p>
          <a:p>
            <a:pPr algn="just"/>
            <a:r>
              <a:rPr lang="en-US" dirty="0" err="1"/>
              <a:t>sudo</a:t>
            </a:r>
            <a:r>
              <a:rPr lang="en-US" dirty="0"/>
              <a:t> </a:t>
            </a:r>
            <a:r>
              <a:rPr lang="en-US" dirty="0" err="1"/>
              <a:t>kubeadm</a:t>
            </a:r>
            <a:r>
              <a:rPr lang="en-US" dirty="0"/>
              <a:t> join 10.240.0.11:6443 --token &lt;token&gt; --discovery-token-ca-cert-hash sha256:&lt;hash&gt;</a:t>
            </a:r>
          </a:p>
          <a:p>
            <a:pPr algn="just"/>
            <a:endParaRPr lang="en-US" dirty="0"/>
          </a:p>
          <a:p>
            <a:pPr algn="just"/>
            <a:r>
              <a:rPr lang="en-US" dirty="0"/>
              <a:t>Verify that all nodes have joined.</a:t>
            </a:r>
          </a:p>
          <a:p>
            <a:pPr algn="just"/>
            <a:r>
              <a:rPr lang="en-US" dirty="0"/>
              <a:t>Run this command on the controller node.</a:t>
            </a:r>
          </a:p>
          <a:p>
            <a:pPr algn="just"/>
            <a:endParaRPr lang="en-US" dirty="0"/>
          </a:p>
          <a:p>
            <a:pPr algn="just"/>
            <a:r>
              <a:rPr lang="en-US" dirty="0" err="1"/>
              <a:t>kubectl</a:t>
            </a:r>
            <a:r>
              <a:rPr lang="en-US" dirty="0"/>
              <a:t> get nodes</a:t>
            </a:r>
          </a:p>
          <a:p>
            <a:pPr algn="just"/>
            <a:endParaRPr lang="en-US" dirty="0"/>
          </a:p>
          <a:p>
            <a:pPr algn="just"/>
            <a:r>
              <a:rPr lang="en-US" dirty="0"/>
              <a:t>which should output something similar to:</a:t>
            </a:r>
          </a:p>
          <a:p>
            <a:pPr algn="just"/>
            <a:endParaRPr lang="en-US" dirty="0"/>
          </a:p>
          <a:p>
            <a:pPr algn="just"/>
            <a:r>
              <a:rPr lang="en-US" dirty="0"/>
              <a:t>NAME         STATUS     ROLES    AGE     VERSION</a:t>
            </a:r>
          </a:p>
          <a:p>
            <a:pPr algn="just"/>
            <a:r>
              <a:rPr lang="en-US" dirty="0"/>
              <a:t>controller   </a:t>
            </a:r>
            <a:r>
              <a:rPr lang="en-US" dirty="0" err="1"/>
              <a:t>NotReady</a:t>
            </a:r>
            <a:r>
              <a:rPr lang="en-US" dirty="0"/>
              <a:t>   master   5m49s   v1.17.2</a:t>
            </a:r>
          </a:p>
          <a:p>
            <a:pPr algn="just"/>
            <a:r>
              <a:rPr lang="en-US" dirty="0"/>
              <a:t>worker-0     </a:t>
            </a:r>
            <a:r>
              <a:rPr lang="en-US" dirty="0" err="1"/>
              <a:t>NotReady</a:t>
            </a:r>
            <a:r>
              <a:rPr lang="en-US" dirty="0"/>
              <a:t>   &lt;none&gt;   3m38s   v1.17.2</a:t>
            </a:r>
          </a:p>
          <a:p>
            <a:pPr algn="just"/>
            <a:r>
              <a:rPr lang="en-US" dirty="0"/>
              <a:t>worker-1     </a:t>
            </a:r>
            <a:r>
              <a:rPr lang="en-US" dirty="0" err="1"/>
              <a:t>NotReady</a:t>
            </a:r>
            <a:r>
              <a:rPr lang="en-US" dirty="0"/>
              <a:t>   &lt;none&gt;   3m7s    v1.17.2</a:t>
            </a:r>
          </a:p>
          <a:p>
            <a:pPr algn="just"/>
            <a:r>
              <a:rPr lang="en-US" dirty="0"/>
              <a:t>worker-2     </a:t>
            </a:r>
            <a:r>
              <a:rPr lang="en-US" dirty="0" err="1"/>
              <a:t>NotReady</a:t>
            </a:r>
            <a:r>
              <a:rPr lang="en-US" dirty="0"/>
              <a:t>   &lt;none&gt;   5s      v1.17.2</a:t>
            </a:r>
          </a:p>
          <a:p>
            <a:pPr algn="just"/>
            <a:endParaRPr lang="en-US" dirty="0"/>
          </a:p>
          <a:p>
            <a:pPr algn="just"/>
            <a:r>
              <a:rPr lang="en-US" dirty="0"/>
              <a:t>Install Calico</a:t>
            </a:r>
          </a:p>
          <a:p>
            <a:pPr algn="just"/>
            <a:r>
              <a:rPr lang="en-US" dirty="0"/>
              <a:t>On the controller, install the </a:t>
            </a:r>
            <a:r>
              <a:rPr lang="en-US" dirty="0" err="1"/>
              <a:t>Tigera</a:t>
            </a:r>
            <a:r>
              <a:rPr lang="en-US" dirty="0"/>
              <a:t> Operator and custom resource definitions:</a:t>
            </a:r>
          </a:p>
          <a:p>
            <a:pPr algn="just"/>
            <a:r>
              <a:rPr lang="en-US" dirty="0" err="1"/>
              <a:t>kubectl</a:t>
            </a:r>
            <a:r>
              <a:rPr lang="en-US" dirty="0"/>
              <a:t> create -f https://raw.githubusercontent.com/projectcalico/calico/v3.30.3/manifests/operator-crds.yaml</a:t>
            </a:r>
          </a:p>
          <a:p>
            <a:pPr algn="just"/>
            <a:r>
              <a:rPr lang="en-US" dirty="0" err="1"/>
              <a:t>kubectl</a:t>
            </a:r>
            <a:r>
              <a:rPr lang="en-US" dirty="0"/>
              <a:t> create -f https://raw.githubusercontent.com/projectcalico/calico/v3.30.3/manifests/tigera-operator.yaml</a:t>
            </a:r>
          </a:p>
          <a:p>
            <a:pPr algn="just"/>
            <a:endParaRPr lang="en-US" dirty="0"/>
          </a:p>
          <a:p>
            <a:pPr algn="just"/>
            <a:endParaRPr lang="en-US" dirty="0"/>
          </a:p>
          <a:p>
            <a:pPr algn="just"/>
            <a:r>
              <a:rPr lang="en-US" dirty="0"/>
              <a:t>Download the custom resources necessary to configure Calico</a:t>
            </a:r>
          </a:p>
          <a:p>
            <a:pPr algn="just"/>
            <a:r>
              <a:rPr lang="en-US" dirty="0"/>
              <a:t>curl https://raw.githubusercontent.com/projectcalico/calico/v3.30.3/manifests/custom-resources.yaml -O</a:t>
            </a:r>
          </a:p>
          <a:p>
            <a:pPr algn="just"/>
            <a:endParaRPr lang="en-US" dirty="0"/>
          </a:p>
          <a:p>
            <a:pPr algn="just"/>
            <a:r>
              <a:rPr lang="en-US" dirty="0"/>
              <a:t>If you wish to customize the Calico install, customize the downloaded custom-</a:t>
            </a:r>
            <a:r>
              <a:rPr lang="en-US" dirty="0" err="1"/>
              <a:t>resources.yaml</a:t>
            </a:r>
            <a:r>
              <a:rPr lang="en-US" dirty="0"/>
              <a:t> manifest. Then create the manifest to install Calico.</a:t>
            </a:r>
          </a:p>
          <a:p>
            <a:pPr algn="just"/>
            <a:r>
              <a:rPr lang="en-US" dirty="0" err="1"/>
              <a:t>kubectl</a:t>
            </a:r>
            <a:r>
              <a:rPr lang="en-US" dirty="0"/>
              <a:t> create -f custom-</a:t>
            </a:r>
            <a:r>
              <a:rPr lang="en-US" dirty="0" err="1"/>
              <a:t>resources.yaml</a:t>
            </a:r>
            <a:endParaRPr lang="en-US" dirty="0"/>
          </a:p>
        </p:txBody>
      </p:sp>
      <p:pic>
        <p:nvPicPr>
          <p:cNvPr id="13" name="Picture 12"/>
          <p:cNvPicPr>
            <a:picLocks noChangeAspect="1"/>
          </p:cNvPicPr>
          <p:nvPr/>
        </p:nvPicPr>
        <p:blipFill>
          <a:blip r:embed="rId6"/>
          <a:stretch>
            <a:fillRect/>
          </a:stretch>
        </p:blipFill>
        <p:spPr>
          <a:xfrm>
            <a:off x="4052618" y="1763981"/>
            <a:ext cx="5724525" cy="971550"/>
          </a:xfrm>
          <a:prstGeom prst="rect">
            <a:avLst/>
          </a:prstGeom>
        </p:spPr>
      </p:pic>
    </p:spTree>
    <p:extLst>
      <p:ext uri="{BB962C8B-B14F-4D97-AF65-F5344CB8AC3E}">
        <p14:creationId xmlns:p14="http://schemas.microsoft.com/office/powerpoint/2010/main" val="490200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1467069"/>
            <a:ext cx="3994719" cy="707886"/>
          </a:xfrm>
          <a:prstGeom prst="rect">
            <a:avLst/>
          </a:prstGeom>
        </p:spPr>
        <p:txBody>
          <a:bodyPr wrap="square">
            <a:spAutoFit/>
          </a:bodyPr>
          <a:lstStyle/>
          <a:p>
            <a:r>
              <a:rPr lang="en-US" sz="4000" b="1" dirty="0" smtClean="0">
                <a:solidFill>
                  <a:srgbClr val="002060"/>
                </a:solidFill>
              </a:rPr>
              <a:t>Networking</a:t>
            </a:r>
            <a:endParaRPr lang="en-US" sz="4000" b="1" dirty="0">
              <a:solidFill>
                <a:srgbClr val="002060"/>
              </a:solidFill>
            </a:endParaRPr>
          </a:p>
        </p:txBody>
      </p:sp>
      <p:sp>
        <p:nvSpPr>
          <p:cNvPr id="5" name="Title 1"/>
          <p:cNvSpPr>
            <a:spLocks noGrp="1"/>
          </p:cNvSpPr>
          <p:nvPr>
            <p:ph type="title"/>
          </p:nvPr>
        </p:nvSpPr>
        <p:spPr>
          <a:xfrm>
            <a:off x="176228" y="-48575"/>
            <a:ext cx="10551695" cy="757822"/>
          </a:xfrm>
        </p:spPr>
        <p:txBody>
          <a:bodyPr>
            <a:normAutofit fontScale="90000"/>
          </a:bodyPr>
          <a:lstStyle/>
          <a:p>
            <a:r>
              <a:rPr lang="en-US" b="1" dirty="0" smtClean="0">
                <a:solidFill>
                  <a:schemeClr val="bg1">
                    <a:lumMod val="85000"/>
                  </a:schemeClr>
                </a:solidFill>
              </a:rPr>
              <a:t>Example 1: </a:t>
            </a:r>
            <a:r>
              <a:rPr lang="en-US" sz="900" b="1" dirty="0" smtClean="0">
                <a:solidFill>
                  <a:srgbClr val="0070C0"/>
                </a:solidFill>
              </a:rPr>
              <a:t>Cloud Platform for Controller Integration (</a:t>
            </a:r>
            <a:r>
              <a:rPr lang="en-US" sz="900" b="1" dirty="0" err="1" smtClean="0">
                <a:solidFill>
                  <a:srgbClr val="0070C0"/>
                </a:solidFill>
              </a:rPr>
              <a:t>Cont’s</a:t>
            </a:r>
            <a:r>
              <a:rPr lang="en-US" sz="900" b="1" dirty="0" smtClean="0">
                <a:solidFill>
                  <a:srgbClr val="0070C0"/>
                </a:solidFill>
              </a:rPr>
              <a:t>)</a:t>
            </a:r>
            <a:br>
              <a:rPr lang="en-US" sz="900" b="1" dirty="0" smtClean="0">
                <a:solidFill>
                  <a:srgbClr val="0070C0"/>
                </a:solidFill>
              </a:rPr>
            </a:br>
            <a:r>
              <a:rPr lang="en-US" sz="900" b="1" dirty="0" smtClean="0">
                <a:solidFill>
                  <a:srgbClr val="0070C0"/>
                </a:solidFill>
              </a:rPr>
              <a:t>		                   </a:t>
            </a:r>
            <a:r>
              <a:rPr lang="en-US" sz="2200" dirty="0" smtClean="0">
                <a:solidFill>
                  <a:srgbClr val="002060"/>
                </a:solidFill>
              </a:rPr>
              <a:t>Kubernetes </a:t>
            </a:r>
            <a:r>
              <a:rPr lang="en-US" sz="2200" dirty="0">
                <a:solidFill>
                  <a:srgbClr val="002060"/>
                </a:solidFill>
              </a:rPr>
              <a:t>in Google </a:t>
            </a:r>
            <a:r>
              <a:rPr lang="en-US" sz="2200" dirty="0" smtClean="0">
                <a:solidFill>
                  <a:srgbClr val="002060"/>
                </a:solidFill>
              </a:rPr>
              <a:t>Network Engine </a:t>
            </a:r>
            <a:r>
              <a:rPr lang="en-US" sz="2200" dirty="0">
                <a:solidFill>
                  <a:srgbClr val="002060"/>
                </a:solidFill>
              </a:rPr>
              <a:t>(</a:t>
            </a:r>
            <a:r>
              <a:rPr lang="en-US" sz="2200" dirty="0" smtClean="0">
                <a:solidFill>
                  <a:srgbClr val="002060"/>
                </a:solidFill>
              </a:rPr>
              <a:t>GNE) </a:t>
            </a:r>
            <a:r>
              <a:rPr lang="en-US" sz="2200" dirty="0">
                <a:solidFill>
                  <a:srgbClr val="002060"/>
                </a:solidFill>
              </a:rPr>
              <a:t>(</a:t>
            </a:r>
            <a:r>
              <a:rPr lang="en-US" sz="2200" dirty="0" err="1">
                <a:solidFill>
                  <a:srgbClr val="002060"/>
                </a:solidFill>
              </a:rPr>
              <a:t>Cont’s</a:t>
            </a:r>
            <a:r>
              <a:rPr lang="en-US" sz="2200" dirty="0">
                <a:solidFill>
                  <a:srgbClr val="002060"/>
                </a:solidFill>
              </a:rPr>
              <a:t>)</a:t>
            </a:r>
            <a:r>
              <a:rPr lang="en-US" sz="900" dirty="0">
                <a:solidFill>
                  <a:srgbClr val="002060"/>
                </a:solidFill>
              </a:rPr>
              <a:t/>
            </a:r>
            <a:br>
              <a:rPr lang="en-US" sz="900" dirty="0">
                <a:solidFill>
                  <a:srgbClr val="002060"/>
                </a:solidFill>
              </a:rPr>
            </a:br>
            <a:r>
              <a:rPr lang="en-US" sz="900" b="1" dirty="0" smtClean="0">
                <a:solidFill>
                  <a:srgbClr val="0070C0"/>
                </a:solidFill>
              </a:rPr>
              <a:t/>
            </a:r>
            <a:br>
              <a:rPr lang="en-US" sz="900" b="1" dirty="0" smtClean="0">
                <a:solidFill>
                  <a:srgbClr val="0070C0"/>
                </a:solidFill>
              </a:rPr>
            </a:br>
            <a:endParaRPr lang="en-US" sz="9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11" name="Rectangle 10"/>
          <p:cNvSpPr/>
          <p:nvPr/>
        </p:nvSpPr>
        <p:spPr>
          <a:xfrm>
            <a:off x="9876430" y="485075"/>
            <a:ext cx="2315570" cy="307777"/>
          </a:xfrm>
          <a:prstGeom prst="rect">
            <a:avLst/>
          </a:prstGeom>
        </p:spPr>
        <p:txBody>
          <a:bodyPr wrap="none">
            <a:spAutoFit/>
          </a:bodyPr>
          <a:lstStyle/>
          <a:p>
            <a:r>
              <a:rPr lang="en-US" sz="1400" b="1" dirty="0" smtClean="0">
                <a:solidFill>
                  <a:schemeClr val="accent2">
                    <a:lumMod val="60000"/>
                    <a:lumOff val="40000"/>
                  </a:schemeClr>
                </a:solidFill>
              </a:rPr>
              <a:t>Google Network </a:t>
            </a:r>
            <a:r>
              <a:rPr lang="en-US" sz="1400" b="1" dirty="0" err="1" smtClean="0">
                <a:solidFill>
                  <a:schemeClr val="accent2">
                    <a:lumMod val="60000"/>
                    <a:lumOff val="40000"/>
                  </a:schemeClr>
                </a:solidFill>
              </a:rPr>
              <a:t>Egine</a:t>
            </a:r>
            <a:r>
              <a:rPr lang="en-US" sz="1400" b="1" dirty="0" smtClean="0">
                <a:solidFill>
                  <a:schemeClr val="accent2">
                    <a:lumMod val="60000"/>
                    <a:lumOff val="40000"/>
                  </a:schemeClr>
                </a:solidFill>
              </a:rPr>
              <a:t> (GNE)</a:t>
            </a:r>
            <a:endParaRPr lang="en-US" sz="1400" b="1" dirty="0">
              <a:solidFill>
                <a:schemeClr val="accent2">
                  <a:lumMod val="60000"/>
                  <a:lumOff val="40000"/>
                </a:schemeClr>
              </a:solidFill>
            </a:endParaRPr>
          </a:p>
        </p:txBody>
      </p:sp>
      <p:sp>
        <p:nvSpPr>
          <p:cNvPr id="9" name="Rectangle 8"/>
          <p:cNvSpPr/>
          <p:nvPr/>
        </p:nvSpPr>
        <p:spPr>
          <a:xfrm>
            <a:off x="176228" y="841295"/>
            <a:ext cx="5152757" cy="769441"/>
          </a:xfrm>
          <a:prstGeom prst="rect">
            <a:avLst/>
          </a:prstGeom>
        </p:spPr>
        <p:txBody>
          <a:bodyPr wrap="none">
            <a:spAutoFit/>
          </a:bodyPr>
          <a:lstStyle/>
          <a:p>
            <a:r>
              <a:rPr lang="en-US" sz="800" b="1" dirty="0">
                <a:solidFill>
                  <a:srgbClr val="0070C0"/>
                </a:solidFill>
              </a:rPr>
              <a:t> </a:t>
            </a:r>
            <a:r>
              <a:rPr lang="en-US" dirty="0">
                <a:solidFill>
                  <a:srgbClr val="002060"/>
                </a:solidFill>
              </a:rPr>
              <a:t>Kubernetes in Google Network Engine (GNE) (</a:t>
            </a:r>
            <a:r>
              <a:rPr lang="en-US" dirty="0" err="1">
                <a:solidFill>
                  <a:srgbClr val="002060"/>
                </a:solidFill>
              </a:rPr>
              <a:t>Cont’s</a:t>
            </a:r>
            <a:r>
              <a:rPr lang="en-US" dirty="0">
                <a:solidFill>
                  <a:srgbClr val="002060"/>
                </a:solidFill>
              </a:rPr>
              <a:t>)</a:t>
            </a:r>
            <a:r>
              <a:rPr lang="en-US" sz="800" dirty="0">
                <a:solidFill>
                  <a:srgbClr val="002060"/>
                </a:solidFill>
              </a:rPr>
              <a:t/>
            </a:r>
            <a:br>
              <a:rPr lang="en-US" sz="800" dirty="0">
                <a:solidFill>
                  <a:srgbClr val="002060"/>
                </a:solidFill>
              </a:rPr>
            </a:br>
            <a:r>
              <a:rPr lang="en-US" sz="800" b="1" dirty="0">
                <a:solidFill>
                  <a:srgbClr val="0070C0"/>
                </a:solidFill>
              </a:rPr>
              <a:t/>
            </a:r>
            <a:br>
              <a:rPr lang="en-US" sz="800" b="1" dirty="0">
                <a:solidFill>
                  <a:srgbClr val="0070C0"/>
                </a:solidFill>
              </a:rPr>
            </a:br>
            <a:endParaRPr lang="en-US" dirty="0">
              <a:solidFill>
                <a:srgbClr val="002060"/>
              </a:solidFill>
            </a:endParaRPr>
          </a:p>
        </p:txBody>
      </p:sp>
      <p:sp>
        <p:nvSpPr>
          <p:cNvPr id="14" name="Rectangle 13"/>
          <p:cNvSpPr/>
          <p:nvPr/>
        </p:nvSpPr>
        <p:spPr>
          <a:xfrm>
            <a:off x="9777143" y="298252"/>
            <a:ext cx="2474780" cy="307777"/>
          </a:xfrm>
          <a:prstGeom prst="rect">
            <a:avLst/>
          </a:prstGeom>
        </p:spPr>
        <p:txBody>
          <a:bodyPr wrap="none">
            <a:spAutoFit/>
          </a:bodyPr>
          <a:lstStyle/>
          <a:p>
            <a:r>
              <a:rPr lang="en-US" sz="1400" b="1" dirty="0" smtClean="0">
                <a:solidFill>
                  <a:schemeClr val="accent2">
                    <a:lumMod val="60000"/>
                    <a:lumOff val="40000"/>
                  </a:schemeClr>
                </a:solidFill>
              </a:rPr>
              <a:t>Google Compute Engine (GCE)</a:t>
            </a:r>
            <a:endParaRPr lang="en-US" sz="1400" b="1" dirty="0">
              <a:solidFill>
                <a:schemeClr val="accent2">
                  <a:lumMod val="60000"/>
                  <a:lumOff val="40000"/>
                </a:schemeClr>
              </a:solidFill>
            </a:endParaRPr>
          </a:p>
        </p:txBody>
      </p:sp>
      <p:pic>
        <p:nvPicPr>
          <p:cNvPr id="2" name="Picture 1"/>
          <p:cNvPicPr>
            <a:picLocks noChangeAspect="1"/>
          </p:cNvPicPr>
          <p:nvPr/>
        </p:nvPicPr>
        <p:blipFill>
          <a:blip r:embed="rId3"/>
          <a:stretch>
            <a:fillRect/>
          </a:stretch>
        </p:blipFill>
        <p:spPr>
          <a:xfrm>
            <a:off x="4780548" y="1898176"/>
            <a:ext cx="6515350" cy="4820457"/>
          </a:xfrm>
          <a:prstGeom prst="rect">
            <a:avLst/>
          </a:prstGeom>
        </p:spPr>
      </p:pic>
      <p:sp>
        <p:nvSpPr>
          <p:cNvPr id="15" name="Rectangle 14"/>
          <p:cNvSpPr/>
          <p:nvPr/>
        </p:nvSpPr>
        <p:spPr>
          <a:xfrm>
            <a:off x="5004902" y="1226015"/>
            <a:ext cx="3994719" cy="523220"/>
          </a:xfrm>
          <a:prstGeom prst="rect">
            <a:avLst/>
          </a:prstGeom>
        </p:spPr>
        <p:txBody>
          <a:bodyPr wrap="square">
            <a:spAutoFit/>
          </a:bodyPr>
          <a:lstStyle/>
          <a:p>
            <a:r>
              <a:rPr lang="en-US" sz="2800" b="1" dirty="0">
                <a:solidFill>
                  <a:srgbClr val="002060"/>
                </a:solidFill>
              </a:rPr>
              <a:t>Configuring </a:t>
            </a:r>
            <a:r>
              <a:rPr lang="en-US" sz="2800" b="1" dirty="0" smtClean="0">
                <a:solidFill>
                  <a:srgbClr val="002060"/>
                </a:solidFill>
              </a:rPr>
              <a:t>Networking</a:t>
            </a:r>
            <a:endParaRPr lang="en-US" sz="2800" b="1" dirty="0">
              <a:solidFill>
                <a:srgbClr val="002060"/>
              </a:solidFill>
            </a:endParaRPr>
          </a:p>
        </p:txBody>
      </p:sp>
      <p:sp>
        <p:nvSpPr>
          <p:cNvPr id="3" name="Rectangle 2"/>
          <p:cNvSpPr/>
          <p:nvPr/>
        </p:nvSpPr>
        <p:spPr>
          <a:xfrm>
            <a:off x="365286" y="2419184"/>
            <a:ext cx="3059877" cy="1200329"/>
          </a:xfrm>
          <a:prstGeom prst="rect">
            <a:avLst/>
          </a:prstGeom>
        </p:spPr>
        <p:txBody>
          <a:bodyPr wrap="none">
            <a:spAutoFit/>
          </a:bodyPr>
          <a:lstStyle/>
          <a:p>
            <a:r>
              <a:rPr lang="en-US" dirty="0"/>
              <a:t>Configuring </a:t>
            </a:r>
            <a:r>
              <a:rPr lang="en-US" dirty="0" smtClean="0"/>
              <a:t>networking</a:t>
            </a:r>
          </a:p>
          <a:p>
            <a:r>
              <a:rPr lang="en-US" b="1" dirty="0"/>
              <a:t>IP address management</a:t>
            </a:r>
          </a:p>
          <a:p>
            <a:r>
              <a:rPr lang="en-US" b="1" dirty="0"/>
              <a:t>Networking </a:t>
            </a:r>
            <a:r>
              <a:rPr lang="en-US" b="1" dirty="0" smtClean="0"/>
              <a:t>for : </a:t>
            </a:r>
            <a:r>
              <a:rPr lang="en-US" b="1" dirty="0" err="1" smtClean="0"/>
              <a:t>openstack</a:t>
            </a:r>
            <a:r>
              <a:rPr lang="en-US" b="1" dirty="0" smtClean="0"/>
              <a:t>,….</a:t>
            </a:r>
            <a:endParaRPr lang="en-US" b="1" dirty="0"/>
          </a:p>
          <a:p>
            <a:endParaRPr lang="en-US" dirty="0"/>
          </a:p>
        </p:txBody>
      </p:sp>
    </p:spTree>
    <p:extLst>
      <p:ext uri="{BB962C8B-B14F-4D97-AF65-F5344CB8AC3E}">
        <p14:creationId xmlns:p14="http://schemas.microsoft.com/office/powerpoint/2010/main" val="522311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6228" y="-48575"/>
            <a:ext cx="10551695" cy="757822"/>
          </a:xfrm>
        </p:spPr>
        <p:txBody>
          <a:bodyPr>
            <a:normAutofit fontScale="90000"/>
          </a:bodyPr>
          <a:lstStyle/>
          <a:p>
            <a:r>
              <a:rPr lang="en-US" b="1" dirty="0" smtClean="0">
                <a:solidFill>
                  <a:schemeClr val="bg1">
                    <a:lumMod val="85000"/>
                  </a:schemeClr>
                </a:solidFill>
              </a:rPr>
              <a:t>Example 1: </a:t>
            </a:r>
            <a:r>
              <a:rPr lang="en-US" sz="900" b="1" dirty="0" smtClean="0">
                <a:solidFill>
                  <a:srgbClr val="0070C0"/>
                </a:solidFill>
              </a:rPr>
              <a:t>Cloud Platform for Controller Integration (</a:t>
            </a:r>
            <a:r>
              <a:rPr lang="en-US" sz="900" b="1" dirty="0" err="1" smtClean="0">
                <a:solidFill>
                  <a:srgbClr val="0070C0"/>
                </a:solidFill>
              </a:rPr>
              <a:t>Cont’s</a:t>
            </a:r>
            <a:r>
              <a:rPr lang="en-US" sz="900" b="1" dirty="0" smtClean="0">
                <a:solidFill>
                  <a:srgbClr val="0070C0"/>
                </a:solidFill>
              </a:rPr>
              <a:t>)</a:t>
            </a:r>
            <a:br>
              <a:rPr lang="en-US" sz="900" b="1" dirty="0" smtClean="0">
                <a:solidFill>
                  <a:srgbClr val="0070C0"/>
                </a:solidFill>
              </a:rPr>
            </a:br>
            <a:r>
              <a:rPr lang="en-US" sz="900" b="1" dirty="0" smtClean="0">
                <a:solidFill>
                  <a:srgbClr val="0070C0"/>
                </a:solidFill>
              </a:rPr>
              <a:t>		                   </a:t>
            </a:r>
            <a:r>
              <a:rPr lang="en-US" sz="2200" dirty="0" smtClean="0">
                <a:solidFill>
                  <a:srgbClr val="002060"/>
                </a:solidFill>
              </a:rPr>
              <a:t>Kubernetes </a:t>
            </a:r>
            <a:r>
              <a:rPr lang="en-US" sz="2200" dirty="0" smtClean="0">
                <a:solidFill>
                  <a:srgbClr val="002060"/>
                </a:solidFill>
              </a:rPr>
              <a:t>for Network Node </a:t>
            </a:r>
            <a:r>
              <a:rPr lang="en-US" sz="2200" dirty="0">
                <a:solidFill>
                  <a:srgbClr val="002060"/>
                </a:solidFill>
              </a:rPr>
              <a:t>(</a:t>
            </a:r>
            <a:r>
              <a:rPr lang="en-US" sz="2200" dirty="0" err="1">
                <a:solidFill>
                  <a:srgbClr val="002060"/>
                </a:solidFill>
              </a:rPr>
              <a:t>Cont’s</a:t>
            </a:r>
            <a:r>
              <a:rPr lang="en-US" sz="2200" dirty="0">
                <a:solidFill>
                  <a:srgbClr val="002060"/>
                </a:solidFill>
              </a:rPr>
              <a:t>)</a:t>
            </a:r>
            <a:r>
              <a:rPr lang="en-US" sz="900" dirty="0">
                <a:solidFill>
                  <a:srgbClr val="002060"/>
                </a:solidFill>
              </a:rPr>
              <a:t/>
            </a:r>
            <a:br>
              <a:rPr lang="en-US" sz="900" dirty="0">
                <a:solidFill>
                  <a:srgbClr val="002060"/>
                </a:solidFill>
              </a:rPr>
            </a:br>
            <a:r>
              <a:rPr lang="en-US" sz="900" b="1" dirty="0" smtClean="0">
                <a:solidFill>
                  <a:srgbClr val="0070C0"/>
                </a:solidFill>
              </a:rPr>
              <a:t/>
            </a:r>
            <a:br>
              <a:rPr lang="en-US" sz="900" b="1" dirty="0" smtClean="0">
                <a:solidFill>
                  <a:srgbClr val="0070C0"/>
                </a:solidFill>
              </a:rPr>
            </a:br>
            <a:endParaRPr lang="en-US" sz="9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11" name="Rectangle 10"/>
          <p:cNvSpPr/>
          <p:nvPr/>
        </p:nvSpPr>
        <p:spPr>
          <a:xfrm>
            <a:off x="9876430" y="485075"/>
            <a:ext cx="2315570" cy="307777"/>
          </a:xfrm>
          <a:prstGeom prst="rect">
            <a:avLst/>
          </a:prstGeom>
        </p:spPr>
        <p:txBody>
          <a:bodyPr wrap="none">
            <a:spAutoFit/>
          </a:bodyPr>
          <a:lstStyle/>
          <a:p>
            <a:r>
              <a:rPr lang="en-US" sz="1400" b="1" dirty="0" smtClean="0">
                <a:solidFill>
                  <a:schemeClr val="accent2">
                    <a:lumMod val="60000"/>
                    <a:lumOff val="40000"/>
                  </a:schemeClr>
                </a:solidFill>
              </a:rPr>
              <a:t>Google Network </a:t>
            </a:r>
            <a:r>
              <a:rPr lang="en-US" sz="1400" b="1" dirty="0" err="1" smtClean="0">
                <a:solidFill>
                  <a:schemeClr val="accent2">
                    <a:lumMod val="60000"/>
                    <a:lumOff val="40000"/>
                  </a:schemeClr>
                </a:solidFill>
              </a:rPr>
              <a:t>Egine</a:t>
            </a:r>
            <a:r>
              <a:rPr lang="en-US" sz="1400" b="1" dirty="0" smtClean="0">
                <a:solidFill>
                  <a:schemeClr val="accent2">
                    <a:lumMod val="60000"/>
                    <a:lumOff val="40000"/>
                  </a:schemeClr>
                </a:solidFill>
              </a:rPr>
              <a:t> (GNE)</a:t>
            </a:r>
            <a:endParaRPr lang="en-US" sz="1400" b="1" dirty="0">
              <a:solidFill>
                <a:schemeClr val="accent2">
                  <a:lumMod val="60000"/>
                  <a:lumOff val="40000"/>
                </a:schemeClr>
              </a:solidFill>
            </a:endParaRPr>
          </a:p>
        </p:txBody>
      </p:sp>
      <p:sp>
        <p:nvSpPr>
          <p:cNvPr id="9" name="Rectangle 8"/>
          <p:cNvSpPr/>
          <p:nvPr/>
        </p:nvSpPr>
        <p:spPr>
          <a:xfrm>
            <a:off x="176228" y="841295"/>
            <a:ext cx="5152757" cy="769441"/>
          </a:xfrm>
          <a:prstGeom prst="rect">
            <a:avLst/>
          </a:prstGeom>
        </p:spPr>
        <p:txBody>
          <a:bodyPr wrap="none">
            <a:spAutoFit/>
          </a:bodyPr>
          <a:lstStyle/>
          <a:p>
            <a:r>
              <a:rPr lang="en-US" sz="800" b="1" dirty="0">
                <a:solidFill>
                  <a:srgbClr val="0070C0"/>
                </a:solidFill>
              </a:rPr>
              <a:t> </a:t>
            </a:r>
            <a:r>
              <a:rPr lang="en-US" dirty="0">
                <a:solidFill>
                  <a:srgbClr val="002060"/>
                </a:solidFill>
              </a:rPr>
              <a:t>Kubernetes in Google Network Engine (GNE) (</a:t>
            </a:r>
            <a:r>
              <a:rPr lang="en-US" dirty="0" err="1">
                <a:solidFill>
                  <a:srgbClr val="002060"/>
                </a:solidFill>
              </a:rPr>
              <a:t>Cont’s</a:t>
            </a:r>
            <a:r>
              <a:rPr lang="en-US" dirty="0">
                <a:solidFill>
                  <a:srgbClr val="002060"/>
                </a:solidFill>
              </a:rPr>
              <a:t>)</a:t>
            </a:r>
            <a:r>
              <a:rPr lang="en-US" sz="800" dirty="0">
                <a:solidFill>
                  <a:srgbClr val="002060"/>
                </a:solidFill>
              </a:rPr>
              <a:t/>
            </a:r>
            <a:br>
              <a:rPr lang="en-US" sz="800" dirty="0">
                <a:solidFill>
                  <a:srgbClr val="002060"/>
                </a:solidFill>
              </a:rPr>
            </a:br>
            <a:r>
              <a:rPr lang="en-US" sz="800" b="1" dirty="0">
                <a:solidFill>
                  <a:srgbClr val="0070C0"/>
                </a:solidFill>
              </a:rPr>
              <a:t/>
            </a:r>
            <a:br>
              <a:rPr lang="en-US" sz="800" b="1" dirty="0">
                <a:solidFill>
                  <a:srgbClr val="0070C0"/>
                </a:solidFill>
              </a:rPr>
            </a:br>
            <a:endParaRPr lang="en-US" dirty="0">
              <a:solidFill>
                <a:srgbClr val="002060"/>
              </a:solidFill>
            </a:endParaRPr>
          </a:p>
        </p:txBody>
      </p:sp>
      <p:sp>
        <p:nvSpPr>
          <p:cNvPr id="14" name="Rectangle 13"/>
          <p:cNvSpPr/>
          <p:nvPr/>
        </p:nvSpPr>
        <p:spPr>
          <a:xfrm>
            <a:off x="9777143" y="298252"/>
            <a:ext cx="2474780" cy="307777"/>
          </a:xfrm>
          <a:prstGeom prst="rect">
            <a:avLst/>
          </a:prstGeom>
        </p:spPr>
        <p:txBody>
          <a:bodyPr wrap="none">
            <a:spAutoFit/>
          </a:bodyPr>
          <a:lstStyle/>
          <a:p>
            <a:r>
              <a:rPr lang="en-US" sz="1400" b="1" dirty="0" smtClean="0">
                <a:solidFill>
                  <a:schemeClr val="accent2">
                    <a:lumMod val="60000"/>
                    <a:lumOff val="40000"/>
                  </a:schemeClr>
                </a:solidFill>
              </a:rPr>
              <a:t>Google Compute Engine (GCE)</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3303476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8100"/>
            <a:ext cx="3994719" cy="3385542"/>
          </a:xfrm>
          <a:prstGeom prst="rect">
            <a:avLst/>
          </a:prstGeom>
        </p:spPr>
        <p:txBody>
          <a:bodyPr wrap="square">
            <a:spAutoFit/>
          </a:bodyPr>
          <a:lstStyle/>
          <a:p>
            <a:r>
              <a:rPr lang="en-US" b="1" dirty="0" smtClean="0">
                <a:solidFill>
                  <a:srgbClr val="0070C0"/>
                </a:solidFill>
              </a:rPr>
              <a:t>Storage:</a:t>
            </a:r>
            <a:endParaRPr lang="en-US" b="1" dirty="0" smtClean="0">
              <a:solidFill>
                <a:srgbClr val="0070C0"/>
              </a:solidFill>
            </a:endParaRPr>
          </a:p>
          <a:p>
            <a:pPr marL="285750" indent="-285750" algn="just">
              <a:buFont typeface="Arial" panose="020B0604020202020204" pitchFamily="34" charset="0"/>
              <a:buChar char="•"/>
            </a:pPr>
            <a:r>
              <a:rPr lang="en-US" sz="1400" b="1" dirty="0"/>
              <a:t>Volumes</a:t>
            </a:r>
          </a:p>
          <a:p>
            <a:pPr marL="285750" indent="-285750" algn="just">
              <a:buFont typeface="Arial" panose="020B0604020202020204" pitchFamily="34" charset="0"/>
              <a:buChar char="•"/>
            </a:pPr>
            <a:r>
              <a:rPr lang="en-US" sz="1400" b="1" dirty="0"/>
              <a:t>Persistent Volumes</a:t>
            </a:r>
          </a:p>
          <a:p>
            <a:pPr marL="285750" indent="-285750" algn="just">
              <a:buFont typeface="Arial" panose="020B0604020202020204" pitchFamily="34" charset="0"/>
              <a:buChar char="•"/>
            </a:pPr>
            <a:r>
              <a:rPr lang="en-US" sz="1400" b="1" dirty="0"/>
              <a:t>Projected Volumes</a:t>
            </a:r>
          </a:p>
          <a:p>
            <a:pPr marL="285750" indent="-285750" algn="just">
              <a:buFont typeface="Arial" panose="020B0604020202020204" pitchFamily="34" charset="0"/>
              <a:buChar char="•"/>
            </a:pPr>
            <a:r>
              <a:rPr lang="en-US" sz="1400" b="1" dirty="0"/>
              <a:t>Ephemeral Volumes</a:t>
            </a:r>
          </a:p>
          <a:p>
            <a:pPr marL="285750" indent="-285750" algn="just">
              <a:buFont typeface="Arial" panose="020B0604020202020204" pitchFamily="34" charset="0"/>
              <a:buChar char="•"/>
            </a:pPr>
            <a:r>
              <a:rPr lang="en-US" sz="1400" b="1" dirty="0"/>
              <a:t>Storage Classes</a:t>
            </a:r>
          </a:p>
          <a:p>
            <a:pPr marL="285750" indent="-285750" algn="just">
              <a:buFont typeface="Arial" panose="020B0604020202020204" pitchFamily="34" charset="0"/>
              <a:buChar char="•"/>
            </a:pPr>
            <a:r>
              <a:rPr lang="en-US" sz="1400" b="1" dirty="0"/>
              <a:t>Volume Attributes Classes</a:t>
            </a:r>
          </a:p>
          <a:p>
            <a:pPr marL="285750" indent="-285750" algn="just">
              <a:buFont typeface="Arial" panose="020B0604020202020204" pitchFamily="34" charset="0"/>
              <a:buChar char="•"/>
            </a:pPr>
            <a:r>
              <a:rPr lang="en-US" sz="1400" b="1" dirty="0"/>
              <a:t>Dynamic Volume Provisioning</a:t>
            </a:r>
          </a:p>
          <a:p>
            <a:pPr marL="285750" indent="-285750" algn="just">
              <a:buFont typeface="Arial" panose="020B0604020202020204" pitchFamily="34" charset="0"/>
              <a:buChar char="•"/>
            </a:pPr>
            <a:r>
              <a:rPr lang="en-US" sz="1400" b="1" dirty="0"/>
              <a:t>Volume Snapshots</a:t>
            </a:r>
          </a:p>
          <a:p>
            <a:pPr marL="285750" indent="-285750" algn="just">
              <a:buFont typeface="Arial" panose="020B0604020202020204" pitchFamily="34" charset="0"/>
              <a:buChar char="•"/>
            </a:pPr>
            <a:r>
              <a:rPr lang="en-US" sz="1400" b="1" dirty="0"/>
              <a:t>Volume Snapshot Classes</a:t>
            </a:r>
          </a:p>
          <a:p>
            <a:pPr marL="285750" indent="-285750" algn="just">
              <a:buFont typeface="Arial" panose="020B0604020202020204" pitchFamily="34" charset="0"/>
              <a:buChar char="•"/>
            </a:pPr>
            <a:r>
              <a:rPr lang="en-US" sz="1400" b="1" dirty="0"/>
              <a:t>CSI Volume Cloning</a:t>
            </a:r>
          </a:p>
          <a:p>
            <a:pPr marL="285750" indent="-285750" algn="just">
              <a:buFont typeface="Arial" panose="020B0604020202020204" pitchFamily="34" charset="0"/>
              <a:buChar char="•"/>
            </a:pPr>
            <a:r>
              <a:rPr lang="en-US" sz="1400" b="1" dirty="0"/>
              <a:t>Storage Capacity</a:t>
            </a:r>
          </a:p>
          <a:p>
            <a:pPr marL="285750" indent="-285750" algn="just">
              <a:buFont typeface="Arial" panose="020B0604020202020204" pitchFamily="34" charset="0"/>
              <a:buChar char="•"/>
            </a:pPr>
            <a:r>
              <a:rPr lang="en-US" sz="1400" b="1" dirty="0"/>
              <a:t>Node-specific Volume Limits</a:t>
            </a:r>
          </a:p>
          <a:p>
            <a:pPr marL="285750" indent="-285750" algn="just">
              <a:buFont typeface="Arial" panose="020B0604020202020204" pitchFamily="34" charset="0"/>
              <a:buChar char="•"/>
            </a:pPr>
            <a:r>
              <a:rPr lang="en-US" sz="1400" b="1" dirty="0"/>
              <a:t>Volume Health Monitoring</a:t>
            </a:r>
          </a:p>
          <a:p>
            <a:pPr marL="285750" indent="-285750" algn="just">
              <a:buFont typeface="Arial" panose="020B0604020202020204" pitchFamily="34" charset="0"/>
              <a:buChar char="•"/>
            </a:pPr>
            <a:r>
              <a:rPr lang="en-US" sz="1400" b="1" dirty="0"/>
              <a:t>Windows </a:t>
            </a:r>
            <a:r>
              <a:rPr lang="en-US" sz="1400" b="1" dirty="0" smtClean="0"/>
              <a:t>Storage</a:t>
            </a:r>
            <a:endParaRPr lang="en-US" sz="1400" b="1" dirty="0"/>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1: </a:t>
            </a:r>
            <a:r>
              <a:rPr lang="en-US" sz="2700" b="1" dirty="0" smtClean="0">
                <a:solidFill>
                  <a:srgbClr val="0070C0"/>
                </a:solidFill>
              </a:rPr>
              <a:t>Cloud Platform </a:t>
            </a:r>
            <a:r>
              <a:rPr lang="en-US" sz="2700" b="1" dirty="0" smtClean="0">
                <a:solidFill>
                  <a:srgbClr val="0070C0"/>
                </a:solidFill>
              </a:rPr>
              <a:t>for Storage </a:t>
            </a:r>
            <a:r>
              <a:rPr lang="en-US" sz="2700" b="1" dirty="0" smtClean="0">
                <a:solidFill>
                  <a:srgbClr val="0070C0"/>
                </a:solidFill>
              </a:rPr>
              <a:t>(</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11" name="Rectangle 10"/>
          <p:cNvSpPr/>
          <p:nvPr/>
        </p:nvSpPr>
        <p:spPr>
          <a:xfrm>
            <a:off x="8233816" y="4897893"/>
            <a:ext cx="3510898" cy="1415772"/>
          </a:xfrm>
          <a:prstGeom prst="rect">
            <a:avLst/>
          </a:prstGeom>
        </p:spPr>
        <p:txBody>
          <a:bodyPr wrap="none">
            <a:spAutoFit/>
          </a:bodyPr>
          <a:lstStyle/>
          <a:p>
            <a:r>
              <a:rPr lang="en-US" sz="7200" b="1" dirty="0" smtClean="0">
                <a:solidFill>
                  <a:srgbClr val="0070C0"/>
                </a:solidFill>
              </a:rPr>
              <a:t>Next ……</a:t>
            </a:r>
          </a:p>
          <a:p>
            <a:r>
              <a:rPr lang="en-US" sz="1400" b="1" dirty="0" smtClean="0">
                <a:solidFill>
                  <a:schemeClr val="accent2">
                    <a:lumMod val="60000"/>
                    <a:lumOff val="40000"/>
                  </a:schemeClr>
                </a:solidFill>
              </a:rPr>
              <a:t>Google Compute Engine (GCE)</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12314950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8100"/>
            <a:ext cx="3994719" cy="3385542"/>
          </a:xfrm>
          <a:prstGeom prst="rect">
            <a:avLst/>
          </a:prstGeom>
        </p:spPr>
        <p:txBody>
          <a:bodyPr wrap="square">
            <a:spAutoFit/>
          </a:bodyPr>
          <a:lstStyle/>
          <a:p>
            <a:r>
              <a:rPr lang="en-US" b="1" dirty="0" smtClean="0">
                <a:solidFill>
                  <a:srgbClr val="0070C0"/>
                </a:solidFill>
              </a:rPr>
              <a:t>Storage:</a:t>
            </a:r>
            <a:endParaRPr lang="en-US" b="1" dirty="0" smtClean="0">
              <a:solidFill>
                <a:srgbClr val="0070C0"/>
              </a:solidFill>
            </a:endParaRPr>
          </a:p>
          <a:p>
            <a:pPr marL="285750" indent="-285750" algn="just">
              <a:buFont typeface="Arial" panose="020B0604020202020204" pitchFamily="34" charset="0"/>
              <a:buChar char="•"/>
            </a:pPr>
            <a:r>
              <a:rPr lang="en-US" sz="1400" b="1" dirty="0"/>
              <a:t>Volumes</a:t>
            </a:r>
          </a:p>
          <a:p>
            <a:pPr marL="285750" indent="-285750" algn="just">
              <a:buFont typeface="Arial" panose="020B0604020202020204" pitchFamily="34" charset="0"/>
              <a:buChar char="•"/>
            </a:pPr>
            <a:r>
              <a:rPr lang="en-US" sz="1400" b="1" dirty="0"/>
              <a:t>Persistent Volumes</a:t>
            </a:r>
          </a:p>
          <a:p>
            <a:pPr marL="285750" indent="-285750" algn="just">
              <a:buFont typeface="Arial" panose="020B0604020202020204" pitchFamily="34" charset="0"/>
              <a:buChar char="•"/>
            </a:pPr>
            <a:r>
              <a:rPr lang="en-US" sz="1400" b="1" dirty="0"/>
              <a:t>Projected Volumes</a:t>
            </a:r>
          </a:p>
          <a:p>
            <a:pPr marL="285750" indent="-285750" algn="just">
              <a:buFont typeface="Arial" panose="020B0604020202020204" pitchFamily="34" charset="0"/>
              <a:buChar char="•"/>
            </a:pPr>
            <a:r>
              <a:rPr lang="en-US" sz="1400" b="1" dirty="0"/>
              <a:t>Ephemeral Volumes</a:t>
            </a:r>
          </a:p>
          <a:p>
            <a:pPr marL="285750" indent="-285750" algn="just">
              <a:buFont typeface="Arial" panose="020B0604020202020204" pitchFamily="34" charset="0"/>
              <a:buChar char="•"/>
            </a:pPr>
            <a:r>
              <a:rPr lang="en-US" sz="1400" b="1" dirty="0"/>
              <a:t>Storage Classes</a:t>
            </a:r>
          </a:p>
          <a:p>
            <a:pPr marL="285750" indent="-285750" algn="just">
              <a:buFont typeface="Arial" panose="020B0604020202020204" pitchFamily="34" charset="0"/>
              <a:buChar char="•"/>
            </a:pPr>
            <a:r>
              <a:rPr lang="en-US" sz="1400" b="1" dirty="0"/>
              <a:t>Volume Attributes Classes</a:t>
            </a:r>
          </a:p>
          <a:p>
            <a:pPr marL="285750" indent="-285750" algn="just">
              <a:buFont typeface="Arial" panose="020B0604020202020204" pitchFamily="34" charset="0"/>
              <a:buChar char="•"/>
            </a:pPr>
            <a:r>
              <a:rPr lang="en-US" sz="1400" b="1" dirty="0"/>
              <a:t>Dynamic Volume Provisioning</a:t>
            </a:r>
          </a:p>
          <a:p>
            <a:pPr marL="285750" indent="-285750" algn="just">
              <a:buFont typeface="Arial" panose="020B0604020202020204" pitchFamily="34" charset="0"/>
              <a:buChar char="•"/>
            </a:pPr>
            <a:r>
              <a:rPr lang="en-US" sz="1400" b="1" dirty="0"/>
              <a:t>Volume Snapshots</a:t>
            </a:r>
          </a:p>
          <a:p>
            <a:pPr marL="285750" indent="-285750" algn="just">
              <a:buFont typeface="Arial" panose="020B0604020202020204" pitchFamily="34" charset="0"/>
              <a:buChar char="•"/>
            </a:pPr>
            <a:r>
              <a:rPr lang="en-US" sz="1400" b="1" dirty="0"/>
              <a:t>Volume Snapshot Classes</a:t>
            </a:r>
          </a:p>
          <a:p>
            <a:pPr marL="285750" indent="-285750" algn="just">
              <a:buFont typeface="Arial" panose="020B0604020202020204" pitchFamily="34" charset="0"/>
              <a:buChar char="•"/>
            </a:pPr>
            <a:r>
              <a:rPr lang="en-US" sz="1400" b="1" dirty="0"/>
              <a:t>CSI Volume Cloning</a:t>
            </a:r>
          </a:p>
          <a:p>
            <a:pPr marL="285750" indent="-285750" algn="just">
              <a:buFont typeface="Arial" panose="020B0604020202020204" pitchFamily="34" charset="0"/>
              <a:buChar char="•"/>
            </a:pPr>
            <a:r>
              <a:rPr lang="en-US" sz="1400" b="1" dirty="0"/>
              <a:t>Storage Capacity</a:t>
            </a:r>
          </a:p>
          <a:p>
            <a:pPr marL="285750" indent="-285750" algn="just">
              <a:buFont typeface="Arial" panose="020B0604020202020204" pitchFamily="34" charset="0"/>
              <a:buChar char="•"/>
            </a:pPr>
            <a:r>
              <a:rPr lang="en-US" sz="1400" b="1" dirty="0"/>
              <a:t>Node-specific Volume Limits</a:t>
            </a:r>
          </a:p>
          <a:p>
            <a:pPr marL="285750" indent="-285750" algn="just">
              <a:buFont typeface="Arial" panose="020B0604020202020204" pitchFamily="34" charset="0"/>
              <a:buChar char="•"/>
            </a:pPr>
            <a:r>
              <a:rPr lang="en-US" sz="1400" b="1" dirty="0"/>
              <a:t>Volume Health Monitoring</a:t>
            </a:r>
          </a:p>
          <a:p>
            <a:pPr marL="285750" indent="-285750" algn="just">
              <a:buFont typeface="Arial" panose="020B0604020202020204" pitchFamily="34" charset="0"/>
              <a:buChar char="•"/>
            </a:pPr>
            <a:r>
              <a:rPr lang="en-US" sz="1400" b="1" dirty="0"/>
              <a:t>Windows </a:t>
            </a:r>
            <a:r>
              <a:rPr lang="en-US" sz="1400" b="1" dirty="0" smtClean="0"/>
              <a:t>Storage</a:t>
            </a:r>
            <a:endParaRPr lang="en-US" sz="1400" b="1" dirty="0"/>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1: </a:t>
            </a:r>
            <a:r>
              <a:rPr lang="en-US" sz="2700" b="1" dirty="0" smtClean="0">
                <a:solidFill>
                  <a:srgbClr val="0070C0"/>
                </a:solidFill>
              </a:rPr>
              <a:t>Cloud Platform </a:t>
            </a:r>
            <a:r>
              <a:rPr lang="en-US" sz="2700" b="1" dirty="0" smtClean="0">
                <a:solidFill>
                  <a:srgbClr val="0070C0"/>
                </a:solidFill>
              </a:rPr>
              <a:t>for Storage </a:t>
            </a:r>
            <a:r>
              <a:rPr lang="en-US" sz="2700" b="1" dirty="0" smtClean="0">
                <a:solidFill>
                  <a:srgbClr val="0070C0"/>
                </a:solidFill>
              </a:rPr>
              <a:t>(</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20950441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1: </a:t>
            </a:r>
            <a:r>
              <a:rPr lang="en-US" sz="2700" b="1" dirty="0" smtClean="0">
                <a:solidFill>
                  <a:srgbClr val="0070C0"/>
                </a:solidFill>
              </a:rPr>
              <a:t>Cloud Platform </a:t>
            </a:r>
            <a:r>
              <a:rPr lang="en-US" sz="2700" b="1" dirty="0" smtClean="0">
                <a:solidFill>
                  <a:srgbClr val="0070C0"/>
                </a:solidFill>
              </a:rPr>
              <a:t>for Compute </a:t>
            </a:r>
            <a:r>
              <a:rPr lang="en-US" sz="2700" b="1" dirty="0" smtClean="0">
                <a:solidFill>
                  <a:srgbClr val="0070C0"/>
                </a:solidFill>
              </a:rPr>
              <a:t>(</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10" name="Rectangle 9"/>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1038779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t>Creating a CI/CD pipeline with Azure Pipelines and Google Kubernetes Engine</a:t>
            </a:r>
            <a:r>
              <a:rPr lang="en-US" dirty="0"/>
              <a:t/>
            </a:r>
            <a:br>
              <a:rPr lang="en-US" dirty="0"/>
            </a:br>
            <a:r>
              <a:rPr lang="en-US" sz="1100" dirty="0"/>
              <a:t>https://</a:t>
            </a:r>
            <a:r>
              <a:rPr lang="en-US" sz="1100" dirty="0" smtClean="0"/>
              <a:t>cloud.google.com/dotnet/docs/creating-cicd-pipeline-vsts-kubernetes-engine</a:t>
            </a:r>
            <a:r>
              <a:rPr lang="en-US" dirty="0"/>
              <a:t/>
            </a:r>
            <a:br>
              <a:rPr lang="en-US" dirty="0"/>
            </a:br>
            <a:endParaRPr lang="en-US" sz="1100" dirty="0"/>
          </a:p>
        </p:txBody>
      </p:sp>
      <p:sp>
        <p:nvSpPr>
          <p:cNvPr id="8" name="Rectangle 7"/>
          <p:cNvSpPr/>
          <p:nvPr/>
        </p:nvSpPr>
        <p:spPr>
          <a:xfrm>
            <a:off x="144880" y="45522"/>
            <a:ext cx="3488968" cy="369332"/>
          </a:xfrm>
          <a:prstGeom prst="rect">
            <a:avLst/>
          </a:prstGeom>
        </p:spPr>
        <p:txBody>
          <a:bodyPr wrap="none">
            <a:spAutoFit/>
          </a:bodyPr>
          <a:lstStyle/>
          <a:p>
            <a:r>
              <a:rPr lang="en-US" dirty="0"/>
              <a:t>https://cloud.google.com/compute</a:t>
            </a:r>
          </a:p>
        </p:txBody>
      </p:sp>
      <p:pic>
        <p:nvPicPr>
          <p:cNvPr id="10" name="Picture 9"/>
          <p:cNvPicPr>
            <a:picLocks noChangeAspect="1"/>
          </p:cNvPicPr>
          <p:nvPr/>
        </p:nvPicPr>
        <p:blipFill>
          <a:blip r:embed="rId3"/>
          <a:stretch>
            <a:fillRect/>
          </a:stretch>
        </p:blipFill>
        <p:spPr>
          <a:xfrm>
            <a:off x="368969" y="1825624"/>
            <a:ext cx="4162926" cy="3897591"/>
          </a:xfrm>
          <a:prstGeom prst="rect">
            <a:avLst/>
          </a:prstGeom>
        </p:spPr>
      </p:pic>
      <p:sp>
        <p:nvSpPr>
          <p:cNvPr id="12" name="Rectangle 11"/>
          <p:cNvSpPr/>
          <p:nvPr/>
        </p:nvSpPr>
        <p:spPr>
          <a:xfrm>
            <a:off x="581932" y="5423133"/>
            <a:ext cx="3187963" cy="1200329"/>
          </a:xfrm>
          <a:prstGeom prst="rect">
            <a:avLst/>
          </a:prstGeom>
        </p:spPr>
        <p:txBody>
          <a:bodyPr wrap="square">
            <a:spAutoFit/>
          </a:bodyPr>
          <a:lstStyle/>
          <a:p>
            <a:pPr>
              <a:buFont typeface="Arial" panose="020B0604020202020204" pitchFamily="34" charset="0"/>
              <a:buChar char="•"/>
            </a:pPr>
            <a:r>
              <a:rPr lang="en-US" dirty="0">
                <a:solidFill>
                  <a:srgbClr val="1A73E8"/>
                </a:solidFill>
                <a:latin typeface="Roboto"/>
                <a:hlinkClick r:id="rId4"/>
              </a:rPr>
              <a:t>GKE</a:t>
            </a:r>
            <a:endParaRPr lang="en-US" dirty="0">
              <a:solidFill>
                <a:srgbClr val="202124"/>
              </a:solidFill>
              <a:latin typeface="Roboto"/>
            </a:endParaRPr>
          </a:p>
          <a:p>
            <a:pPr>
              <a:buFont typeface="Arial" panose="020B0604020202020204" pitchFamily="34" charset="0"/>
              <a:buChar char="•"/>
            </a:pPr>
            <a:r>
              <a:rPr lang="en-US" dirty="0">
                <a:solidFill>
                  <a:srgbClr val="1A73E8"/>
                </a:solidFill>
                <a:latin typeface="Roboto"/>
                <a:hlinkClick r:id="rId5"/>
              </a:rPr>
              <a:t>Cloud Load Balancing</a:t>
            </a:r>
            <a:endParaRPr lang="en-US" dirty="0">
              <a:solidFill>
                <a:srgbClr val="202124"/>
              </a:solidFill>
              <a:latin typeface="Roboto"/>
            </a:endParaRPr>
          </a:p>
          <a:p>
            <a:pPr>
              <a:buFont typeface="Arial" panose="020B0604020202020204" pitchFamily="34" charset="0"/>
              <a:buChar char="•"/>
            </a:pPr>
            <a:r>
              <a:rPr lang="en-US" dirty="0">
                <a:solidFill>
                  <a:srgbClr val="1A73E8"/>
                </a:solidFill>
                <a:latin typeface="Roboto"/>
                <a:hlinkClick r:id="rId6"/>
              </a:rPr>
              <a:t>Cloud Storage</a:t>
            </a:r>
            <a:r>
              <a:rPr lang="en-US" dirty="0">
                <a:solidFill>
                  <a:srgbClr val="202124"/>
                </a:solidFill>
                <a:latin typeface="Roboto"/>
              </a:rPr>
              <a:t> (for Container Registry)</a:t>
            </a:r>
            <a:endParaRPr lang="en-US" b="0" i="0" dirty="0">
              <a:solidFill>
                <a:srgbClr val="202124"/>
              </a:solidFill>
              <a:effectLst/>
              <a:latin typeface="Roboto"/>
            </a:endParaRPr>
          </a:p>
        </p:txBody>
      </p:sp>
      <p:sp>
        <p:nvSpPr>
          <p:cNvPr id="13" name="Rectangle 12"/>
          <p:cNvSpPr/>
          <p:nvPr/>
        </p:nvSpPr>
        <p:spPr>
          <a:xfrm>
            <a:off x="4891180" y="1825625"/>
            <a:ext cx="3402598" cy="646331"/>
          </a:xfrm>
          <a:prstGeom prst="rect">
            <a:avLst/>
          </a:prstGeom>
        </p:spPr>
        <p:txBody>
          <a:bodyPr wrap="none">
            <a:spAutoFit/>
          </a:bodyPr>
          <a:lstStyle/>
          <a:p>
            <a:r>
              <a:rPr lang="en-US" dirty="0"/>
              <a:t>Creating an Azure DevOps </a:t>
            </a:r>
            <a:r>
              <a:rPr lang="en-US" dirty="0" smtClean="0"/>
              <a:t>project:</a:t>
            </a:r>
          </a:p>
          <a:p>
            <a:endParaRPr lang="en-US" dirty="0"/>
          </a:p>
        </p:txBody>
      </p:sp>
      <p:sp>
        <p:nvSpPr>
          <p:cNvPr id="16" name="Rectangle 1"/>
          <p:cNvSpPr>
            <a:spLocks noChangeArrowheads="1"/>
          </p:cNvSpPr>
          <p:nvPr/>
        </p:nvSpPr>
        <p:spPr bwMode="auto">
          <a:xfrm>
            <a:off x="5165568" y="2121734"/>
            <a:ext cx="5117422"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solidFill>
                  <a:srgbClr val="202124"/>
                </a:solidFill>
                <a:effectLst/>
                <a:latin typeface="Roboto"/>
              </a:rPr>
              <a:t>Go to the Azure DevOps home page (https://dev.azure.com/</a:t>
            </a:r>
            <a:r>
              <a:rPr kumimoji="0" lang="en-US" altLang="en-US" sz="1200" b="0" i="1" u="none" strike="noStrike" cap="none" normalizeH="0" baseline="0" dirty="0" smtClean="0">
                <a:ln>
                  <a:noFill/>
                </a:ln>
                <a:solidFill>
                  <a:srgbClr val="D01884"/>
                </a:solidFill>
                <a:effectLst/>
                <a:latin typeface="Roboto"/>
              </a:rPr>
              <a:t>YOUR_AZURE_DEVOPS_ACCOUNT_NAME</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solidFill>
                  <a:srgbClr val="202124"/>
                </a:solidFill>
                <a:effectLst/>
                <a:latin typeface="Roboto"/>
              </a:rPr>
              <a:t>Click </a:t>
            </a:r>
            <a:r>
              <a:rPr kumimoji="0" lang="en-US" altLang="en-US" sz="1200" b="1" i="0" u="none" strike="noStrike" cap="none" normalizeH="0" baseline="0" dirty="0" smtClean="0">
                <a:ln>
                  <a:noFill/>
                </a:ln>
                <a:solidFill>
                  <a:srgbClr val="202124"/>
                </a:solidFill>
                <a:effectLst/>
                <a:latin typeface="Roboto"/>
              </a:rPr>
              <a:t>New Project</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solidFill>
                  <a:srgbClr val="202124"/>
                </a:solidFill>
                <a:effectLst/>
                <a:latin typeface="Roboto"/>
              </a:rPr>
              <a:t>Enter a project name, such as </a:t>
            </a:r>
            <a:r>
              <a:rPr kumimoji="0" lang="en-US" altLang="en-US" sz="1000" b="0" i="0" u="none" strike="noStrike" cap="none" normalizeH="0" baseline="0" dirty="0" err="1" smtClean="0">
                <a:ln>
                  <a:noFill/>
                </a:ln>
                <a:solidFill>
                  <a:srgbClr val="37474F"/>
                </a:solidFill>
                <a:effectLst/>
                <a:latin typeface="Roboto Mono"/>
              </a:rPr>
              <a:t>CloudDemo</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smtClean="0">
                <a:ln>
                  <a:noFill/>
                </a:ln>
                <a:solidFill>
                  <a:srgbClr val="202124"/>
                </a:solidFill>
                <a:effectLst/>
                <a:latin typeface="Roboto"/>
              </a:rPr>
              <a:t>Set </a:t>
            </a:r>
            <a:r>
              <a:rPr kumimoji="0" lang="en-US" altLang="en-US" sz="1200" b="1" i="0" u="none" strike="noStrike" cap="none" normalizeH="0" baseline="0" dirty="0" smtClean="0">
                <a:ln>
                  <a:noFill/>
                </a:ln>
                <a:solidFill>
                  <a:srgbClr val="202124"/>
                </a:solidFill>
                <a:effectLst/>
                <a:latin typeface="Roboto"/>
              </a:rPr>
              <a:t>Visibility</a:t>
            </a:r>
            <a:r>
              <a:rPr kumimoji="0" lang="en-US" altLang="en-US" sz="1200" b="0" i="0" u="none" strike="noStrike" cap="none" normalizeH="0" baseline="0" dirty="0" smtClean="0">
                <a:ln>
                  <a:noFill/>
                </a:ln>
                <a:solidFill>
                  <a:srgbClr val="202124"/>
                </a:solidFill>
                <a:effectLst/>
                <a:latin typeface="Roboto"/>
              </a:rPr>
              <a:t> to </a:t>
            </a:r>
            <a:r>
              <a:rPr kumimoji="0" lang="en-US" altLang="en-US" sz="1200" b="1" i="0" u="none" strike="noStrike" cap="none" normalizeH="0" baseline="0" dirty="0" smtClean="0">
                <a:ln>
                  <a:noFill/>
                </a:ln>
                <a:solidFill>
                  <a:srgbClr val="202124"/>
                </a:solidFill>
                <a:effectLst/>
                <a:latin typeface="Roboto"/>
              </a:rPr>
              <a:t>Private</a:t>
            </a:r>
            <a:r>
              <a:rPr kumimoji="0" lang="en-US" altLang="en-US" sz="1200" b="0" i="0" u="none" strike="noStrike" cap="none" normalizeH="0" baseline="0" dirty="0" smtClean="0">
                <a:ln>
                  <a:noFill/>
                </a:ln>
                <a:solidFill>
                  <a:srgbClr val="202124"/>
                </a:solidFill>
                <a:effectLst/>
                <a:latin typeface="Roboto"/>
              </a:rPr>
              <a:t>, and then click </a:t>
            </a:r>
            <a:r>
              <a:rPr kumimoji="0" lang="en-US" altLang="en-US" sz="1200" b="1" i="0" u="none" strike="noStrike" cap="none" normalizeH="0" baseline="0" dirty="0" smtClean="0">
                <a:ln>
                  <a:noFill/>
                </a:ln>
                <a:solidFill>
                  <a:srgbClr val="202124"/>
                </a:solidFill>
                <a:effectLst/>
                <a:latin typeface="Roboto"/>
              </a:rPr>
              <a:t>Create</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0" i="0" u="none" strike="noStrike" cap="none" normalizeH="0" baseline="0" dirty="0" smtClean="0">
                <a:ln>
                  <a:noFill/>
                </a:ln>
                <a:solidFill>
                  <a:srgbClr val="202124"/>
                </a:solidFill>
                <a:effectLst/>
                <a:latin typeface="Roboto"/>
              </a:rPr>
              <a:t>After you create the project, in the menu on the left, click </a:t>
            </a:r>
            <a:r>
              <a:rPr kumimoji="0" lang="en-US" altLang="en-US" sz="1200" b="1" i="0" u="none" strike="noStrike" cap="none" normalizeH="0" baseline="0" dirty="0" smtClean="0">
                <a:ln>
                  <a:noFill/>
                </a:ln>
                <a:solidFill>
                  <a:srgbClr val="202124"/>
                </a:solidFill>
                <a:effectLst/>
                <a:latin typeface="Roboto"/>
              </a:rPr>
              <a:t>Repos</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0" i="0" u="none" strike="noStrike" cap="none" normalizeH="0" baseline="0" dirty="0" smtClean="0">
                <a:ln>
                  <a:noFill/>
                </a:ln>
                <a:solidFill>
                  <a:srgbClr val="202124"/>
                </a:solidFill>
                <a:effectLst/>
                <a:latin typeface="Roboto"/>
              </a:rPr>
              <a:t>Click </a:t>
            </a:r>
            <a:r>
              <a:rPr kumimoji="0" lang="en-US" altLang="en-US" sz="1200" b="1" i="0" u="none" strike="noStrike" cap="none" normalizeH="0" baseline="0" dirty="0" smtClean="0">
                <a:ln>
                  <a:noFill/>
                </a:ln>
                <a:solidFill>
                  <a:srgbClr val="202124"/>
                </a:solidFill>
                <a:effectLst/>
                <a:latin typeface="Roboto"/>
              </a:rPr>
              <a:t>Import</a:t>
            </a:r>
            <a:r>
              <a:rPr kumimoji="0" lang="en-US" altLang="en-US" sz="1200" b="0" i="0" u="none" strike="noStrike" cap="none" normalizeH="0" baseline="0" dirty="0" smtClean="0">
                <a:ln>
                  <a:noFill/>
                </a:ln>
                <a:solidFill>
                  <a:srgbClr val="202124"/>
                </a:solidFill>
                <a:effectLst/>
                <a:latin typeface="Roboto"/>
              </a:rPr>
              <a:t> to fork the </a:t>
            </a:r>
            <a:r>
              <a:rPr kumimoji="0" lang="en-US" altLang="en-US" sz="1000" b="0" i="0" u="none" strike="noStrike" cap="none" normalizeH="0" baseline="0" dirty="0" err="1" smtClean="0">
                <a:ln>
                  <a:noFill/>
                </a:ln>
                <a:solidFill>
                  <a:srgbClr val="37474F"/>
                </a:solidFill>
                <a:effectLst/>
                <a:latin typeface="Roboto Mono"/>
              </a:rPr>
              <a:t>dotnet</a:t>
            </a:r>
            <a:r>
              <a:rPr kumimoji="0" lang="en-US" altLang="en-US" sz="1000" b="0" i="0" u="none" strike="noStrike" cap="none" normalizeH="0" baseline="0" dirty="0" smtClean="0">
                <a:ln>
                  <a:noFill/>
                </a:ln>
                <a:solidFill>
                  <a:srgbClr val="37474F"/>
                </a:solidFill>
                <a:effectLst/>
                <a:latin typeface="Roboto Mono"/>
              </a:rPr>
              <a:t>-docs-samples</a:t>
            </a:r>
            <a:r>
              <a:rPr kumimoji="0" lang="en-US" altLang="en-US" sz="1200" b="0" i="0" u="none" strike="noStrike" cap="none" normalizeH="0" baseline="0" dirty="0" smtClean="0">
                <a:ln>
                  <a:noFill/>
                </a:ln>
                <a:solidFill>
                  <a:srgbClr val="202124"/>
                </a:solidFill>
                <a:effectLst/>
                <a:latin typeface="Roboto"/>
              </a:rPr>
              <a:t> repository from GitHub, and then set the following values: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smtClean="0">
                <a:ln>
                  <a:noFill/>
                </a:ln>
                <a:solidFill>
                  <a:srgbClr val="202124"/>
                </a:solidFill>
                <a:effectLst/>
                <a:latin typeface="Roboto"/>
              </a:rPr>
              <a:t>Repository type</a:t>
            </a:r>
            <a:r>
              <a:rPr kumimoji="0" lang="en-US" altLang="en-US" sz="1200" b="0" i="0" u="none" strike="noStrike" cap="none" normalizeH="0" baseline="0" dirty="0" smtClean="0">
                <a:ln>
                  <a:noFill/>
                </a:ln>
                <a:solidFill>
                  <a:srgbClr val="202124"/>
                </a:solidFill>
                <a:effectLst/>
                <a:latin typeface="Roboto"/>
              </a:rPr>
              <a:t>: </a:t>
            </a:r>
            <a:r>
              <a:rPr kumimoji="0" lang="en-US" altLang="en-US" sz="1000" b="0" i="0" u="none" strike="noStrike" cap="none" normalizeH="0" baseline="0" dirty="0" err="1" smtClean="0">
                <a:ln>
                  <a:noFill/>
                </a:ln>
                <a:solidFill>
                  <a:srgbClr val="37474F"/>
                </a:solidFill>
                <a:effectLst/>
                <a:latin typeface="Roboto Mono"/>
              </a:rPr>
              <a:t>Git</a:t>
            </a:r>
            <a:endParaRPr kumimoji="0" lang="en-US" altLang="en-US" sz="1200" b="0" i="0" u="none" strike="noStrike" cap="none" normalizeH="0" baseline="0" dirty="0" smtClean="0">
              <a:ln>
                <a:noFill/>
              </a:ln>
              <a:solidFill>
                <a:srgbClr val="202124"/>
              </a:solidFill>
              <a:effectLst/>
              <a:latin typeface="Roboto"/>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smtClean="0">
                <a:ln>
                  <a:noFill/>
                </a:ln>
                <a:solidFill>
                  <a:srgbClr val="202124"/>
                </a:solidFill>
                <a:effectLst/>
                <a:latin typeface="Roboto"/>
              </a:rPr>
              <a:t>Clone URL</a:t>
            </a:r>
            <a:r>
              <a:rPr kumimoji="0" lang="en-US" altLang="en-US" sz="1200" b="0" i="0" u="none" strike="noStrike" cap="none" normalizeH="0" baseline="0" dirty="0" smtClean="0">
                <a:ln>
                  <a:noFill/>
                </a:ln>
                <a:solidFill>
                  <a:srgbClr val="202124"/>
                </a:solidFill>
                <a:effectLst/>
                <a:latin typeface="Roboto"/>
              </a:rPr>
              <a:t>: </a:t>
            </a:r>
            <a:r>
              <a:rPr kumimoji="0" lang="en-US" altLang="en-US" sz="1000" b="0" i="0" u="none" strike="noStrike" cap="none" normalizeH="0" baseline="0" dirty="0" smtClean="0">
                <a:ln>
                  <a:noFill/>
                </a:ln>
                <a:solidFill>
                  <a:srgbClr val="37474F"/>
                </a:solidFill>
                <a:effectLst/>
                <a:latin typeface="Roboto Mono"/>
              </a:rPr>
              <a:t>https://github.com/GoogleCloudPlatform/dotnet-docs-samples.git</a:t>
            </a:r>
            <a:endParaRPr kumimoji="0" lang="en-US" altLang="en-US" sz="1200" b="0" i="0" u="none" strike="noStrike" cap="none" normalizeH="0" baseline="0" dirty="0" smtClean="0">
              <a:ln>
                <a:noFill/>
              </a:ln>
              <a:solidFill>
                <a:srgbClr val="202124"/>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0" i="0" u="none" strike="noStrike" cap="none" normalizeH="0" baseline="0" dirty="0" smtClean="0">
                <a:ln>
                  <a:noFill/>
                </a:ln>
                <a:solidFill>
                  <a:srgbClr val="202124"/>
                </a:solidFill>
                <a:effectLst/>
                <a:latin typeface="Roboto"/>
              </a:rPr>
              <a:t>Click </a:t>
            </a:r>
            <a:r>
              <a:rPr kumimoji="0" lang="en-US" altLang="en-US" sz="1200" b="1" i="0" u="none" strike="noStrike" cap="none" normalizeH="0" baseline="0" dirty="0" smtClean="0">
                <a:ln>
                  <a:noFill/>
                </a:ln>
                <a:solidFill>
                  <a:srgbClr val="202124"/>
                </a:solidFill>
                <a:effectLst/>
                <a:latin typeface="Roboto"/>
              </a:rPr>
              <a:t>Import</a:t>
            </a:r>
            <a:r>
              <a:rPr kumimoji="0" lang="en-US" altLang="en-US" sz="1200" b="0" i="0" u="none" strike="noStrike" cap="none" normalizeH="0" baseline="0" dirty="0" smtClean="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02124"/>
                </a:solidFill>
                <a:effectLst/>
                <a:latin typeface="Roboto"/>
              </a:rPr>
              <a:t>When the import process is done, you see the source code of the </a:t>
            </a:r>
            <a:r>
              <a:rPr kumimoji="0" lang="en-US" altLang="en-US" sz="1000" b="0" i="0" u="none" strike="noStrike" cap="none" normalizeH="0" baseline="0" dirty="0" err="1" smtClean="0">
                <a:ln>
                  <a:noFill/>
                </a:ln>
                <a:solidFill>
                  <a:srgbClr val="37474F"/>
                </a:solidFill>
                <a:effectLst/>
                <a:latin typeface="Roboto Mono"/>
              </a:rPr>
              <a:t>dotnet</a:t>
            </a:r>
            <a:r>
              <a:rPr kumimoji="0" lang="en-US" altLang="en-US" sz="1000" b="0" i="0" u="none" strike="noStrike" cap="none" normalizeH="0" baseline="0" dirty="0" smtClean="0">
                <a:ln>
                  <a:noFill/>
                </a:ln>
                <a:solidFill>
                  <a:srgbClr val="37474F"/>
                </a:solidFill>
                <a:effectLst/>
                <a:latin typeface="Roboto Mono"/>
              </a:rPr>
              <a:t>-docs-samples</a:t>
            </a:r>
            <a:r>
              <a:rPr kumimoji="0" lang="en-US" altLang="en-US" sz="1200" b="0" i="0" u="none" strike="noStrike" cap="none" normalizeH="0" baseline="0" dirty="0" smtClean="0">
                <a:ln>
                  <a:noFill/>
                </a:ln>
                <a:solidFill>
                  <a:srgbClr val="202124"/>
                </a:solidFill>
                <a:effectLst/>
                <a:latin typeface="Roboto"/>
              </a:rPr>
              <a:t> repository.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7" name="Picture 16"/>
          <p:cNvPicPr>
            <a:picLocks noChangeAspect="1"/>
          </p:cNvPicPr>
          <p:nvPr/>
        </p:nvPicPr>
        <p:blipFill>
          <a:blip r:embed="rId7"/>
          <a:stretch>
            <a:fillRect/>
          </a:stretch>
        </p:blipFill>
        <p:spPr>
          <a:xfrm>
            <a:off x="4939316" y="5076389"/>
            <a:ext cx="2208546" cy="1483707"/>
          </a:xfrm>
          <a:prstGeom prst="rect">
            <a:avLst/>
          </a:prstGeom>
        </p:spPr>
      </p:pic>
      <p:pic>
        <p:nvPicPr>
          <p:cNvPr id="18" name="Picture 17"/>
          <p:cNvPicPr>
            <a:picLocks noChangeAspect="1"/>
          </p:cNvPicPr>
          <p:nvPr/>
        </p:nvPicPr>
        <p:blipFill>
          <a:blip r:embed="rId8"/>
          <a:stretch>
            <a:fillRect/>
          </a:stretch>
        </p:blipFill>
        <p:spPr>
          <a:xfrm>
            <a:off x="6953714" y="5122098"/>
            <a:ext cx="3336748" cy="1501364"/>
          </a:xfrm>
          <a:prstGeom prst="rect">
            <a:avLst/>
          </a:prstGeom>
        </p:spPr>
      </p:pic>
      <p:sp>
        <p:nvSpPr>
          <p:cNvPr id="19" name="Rectangle 18"/>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30092718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Container di Compute Engine</a:t>
            </a:r>
            <a:br>
              <a:rPr lang="en-US" dirty="0"/>
            </a:br>
            <a:r>
              <a:rPr lang="en-US" sz="1100" dirty="0"/>
              <a:t>https://cloud.google.com/compute/docs/containers?hl=id</a:t>
            </a:r>
          </a:p>
        </p:txBody>
      </p:sp>
      <p:sp>
        <p:nvSpPr>
          <p:cNvPr id="3" name="Content Placeholder 2"/>
          <p:cNvSpPr>
            <a:spLocks noGrp="1"/>
          </p:cNvSpPr>
          <p:nvPr>
            <p:ph idx="1"/>
          </p:nvPr>
        </p:nvSpPr>
        <p:spPr>
          <a:xfrm>
            <a:off x="838200" y="1825625"/>
            <a:ext cx="4215063" cy="4351338"/>
          </a:xfrm>
        </p:spPr>
        <p:txBody>
          <a:bodyPr>
            <a:normAutofit/>
          </a:bodyPr>
          <a:lstStyle/>
          <a:p>
            <a:pPr marL="0" indent="0" algn="just">
              <a:buNone/>
            </a:pPr>
            <a:r>
              <a:rPr lang="en-US" sz="1600" dirty="0"/>
              <a:t>Container software </a:t>
            </a:r>
            <a:r>
              <a:rPr lang="en-US" sz="1600" dirty="0" err="1"/>
              <a:t>adalah</a:t>
            </a:r>
            <a:r>
              <a:rPr lang="en-US" sz="1600" dirty="0"/>
              <a:t> </a:t>
            </a:r>
            <a:r>
              <a:rPr lang="en-US" sz="1600" dirty="0" err="1"/>
              <a:t>cara</a:t>
            </a:r>
            <a:r>
              <a:rPr lang="en-US" sz="1600" dirty="0"/>
              <a:t> yang </a:t>
            </a:r>
            <a:r>
              <a:rPr lang="en-US" sz="1600" dirty="0" err="1"/>
              <a:t>mudah</a:t>
            </a:r>
            <a:r>
              <a:rPr lang="en-US" sz="1600" dirty="0"/>
              <a:t> </a:t>
            </a:r>
            <a:r>
              <a:rPr lang="en-US" sz="1600" dirty="0" err="1"/>
              <a:t>untuk</a:t>
            </a:r>
            <a:r>
              <a:rPr lang="en-US" sz="1600" dirty="0"/>
              <a:t> </a:t>
            </a:r>
            <a:r>
              <a:rPr lang="en-US" sz="1600" dirty="0" err="1"/>
              <a:t>menjalankan</a:t>
            </a:r>
            <a:r>
              <a:rPr lang="en-US" sz="1600" dirty="0"/>
              <a:t> </a:t>
            </a:r>
            <a:r>
              <a:rPr lang="en-US" sz="1600" dirty="0" err="1"/>
              <a:t>aplikasi</a:t>
            </a:r>
            <a:r>
              <a:rPr lang="en-US" sz="1600" dirty="0"/>
              <a:t> </a:t>
            </a:r>
            <a:r>
              <a:rPr lang="en-US" sz="1600" dirty="0" err="1"/>
              <a:t>Anda</a:t>
            </a:r>
            <a:r>
              <a:rPr lang="en-US" sz="1600" dirty="0"/>
              <a:t> di </a:t>
            </a:r>
            <a:r>
              <a:rPr lang="en-US" sz="1600" dirty="0" err="1"/>
              <a:t>beberapa</a:t>
            </a:r>
            <a:r>
              <a:rPr lang="en-US" sz="1600" dirty="0"/>
              <a:t> instance </a:t>
            </a:r>
            <a:r>
              <a:rPr lang="en-US" sz="1600" dirty="0" err="1"/>
              <a:t>ruang</a:t>
            </a:r>
            <a:r>
              <a:rPr lang="en-US" sz="1600" dirty="0"/>
              <a:t> </a:t>
            </a:r>
            <a:r>
              <a:rPr lang="en-US" sz="1600" dirty="0" err="1"/>
              <a:t>pengguna</a:t>
            </a:r>
            <a:r>
              <a:rPr lang="en-US" sz="1600" dirty="0"/>
              <a:t> yang </a:t>
            </a:r>
            <a:r>
              <a:rPr lang="en-US" sz="1600" dirty="0" err="1"/>
              <a:t>terisolasi</a:t>
            </a:r>
            <a:r>
              <a:rPr lang="en-US" sz="1600" dirty="0"/>
              <a:t>. </a:t>
            </a:r>
            <a:r>
              <a:rPr lang="en-US" sz="1600" dirty="0" err="1"/>
              <a:t>Anda</a:t>
            </a:r>
            <a:r>
              <a:rPr lang="en-US" sz="1600" dirty="0"/>
              <a:t> </a:t>
            </a:r>
            <a:r>
              <a:rPr lang="en-US" sz="1600" dirty="0" err="1"/>
              <a:t>dapat</a:t>
            </a:r>
            <a:r>
              <a:rPr lang="en-US" sz="1600" dirty="0"/>
              <a:t> </a:t>
            </a:r>
            <a:r>
              <a:rPr lang="en-US" sz="1600" dirty="0" err="1"/>
              <a:t>menjalankan</a:t>
            </a:r>
            <a:r>
              <a:rPr lang="en-US" sz="1600" dirty="0"/>
              <a:t> container di image VM </a:t>
            </a:r>
            <a:r>
              <a:rPr lang="en-US" sz="1600" dirty="0" err="1"/>
              <a:t>publik</a:t>
            </a:r>
            <a:r>
              <a:rPr lang="en-US" sz="1600" dirty="0"/>
              <a:t> Linux </a:t>
            </a:r>
            <a:r>
              <a:rPr lang="en-US" sz="1600" dirty="0" err="1"/>
              <a:t>atau</a:t>
            </a:r>
            <a:r>
              <a:rPr lang="en-US" sz="1600" dirty="0"/>
              <a:t> Windows Server, </a:t>
            </a:r>
            <a:r>
              <a:rPr lang="en-US" sz="1600" dirty="0" err="1"/>
              <a:t>atau</a:t>
            </a:r>
            <a:r>
              <a:rPr lang="en-US" sz="1600" dirty="0"/>
              <a:t> </a:t>
            </a:r>
            <a:r>
              <a:rPr lang="en-US" sz="1600" dirty="0" err="1"/>
              <a:t>pada</a:t>
            </a:r>
            <a:r>
              <a:rPr lang="en-US" sz="1600" dirty="0"/>
              <a:t> image Container-Optimized OS. Container </a:t>
            </a:r>
            <a:r>
              <a:rPr lang="en-US" sz="1600" dirty="0" err="1"/>
              <a:t>memungkinkan</a:t>
            </a:r>
            <a:r>
              <a:rPr lang="en-US" sz="1600" dirty="0"/>
              <a:t> </a:t>
            </a:r>
            <a:r>
              <a:rPr lang="en-US" sz="1600" dirty="0" err="1"/>
              <a:t>aplikasi</a:t>
            </a:r>
            <a:r>
              <a:rPr lang="en-US" sz="1600" dirty="0"/>
              <a:t> </a:t>
            </a:r>
            <a:r>
              <a:rPr lang="en-US" sz="1600" dirty="0" err="1"/>
              <a:t>Anda</a:t>
            </a:r>
            <a:r>
              <a:rPr lang="en-US" sz="1600" dirty="0"/>
              <a:t> </a:t>
            </a:r>
            <a:r>
              <a:rPr lang="en-US" sz="1600" dirty="0" err="1"/>
              <a:t>berjalan</a:t>
            </a:r>
            <a:r>
              <a:rPr lang="en-US" sz="1600" dirty="0"/>
              <a:t> </a:t>
            </a:r>
            <a:r>
              <a:rPr lang="en-US" sz="1600" dirty="0" err="1"/>
              <a:t>dengan</a:t>
            </a:r>
            <a:r>
              <a:rPr lang="en-US" sz="1600" dirty="0"/>
              <a:t> </a:t>
            </a:r>
            <a:r>
              <a:rPr lang="en-US" sz="1600" dirty="0" err="1"/>
              <a:t>lebih</a:t>
            </a:r>
            <a:r>
              <a:rPr lang="en-US" sz="1600" dirty="0"/>
              <a:t> </a:t>
            </a:r>
            <a:r>
              <a:rPr lang="en-US" sz="1600" dirty="0" err="1"/>
              <a:t>sedikit</a:t>
            </a:r>
            <a:r>
              <a:rPr lang="en-US" sz="1600" dirty="0"/>
              <a:t> </a:t>
            </a:r>
            <a:r>
              <a:rPr lang="en-US" sz="1600" dirty="0" err="1"/>
              <a:t>dependensi</a:t>
            </a:r>
            <a:r>
              <a:rPr lang="en-US" sz="1600" dirty="0"/>
              <a:t> di virtual machine (VM) host </a:t>
            </a:r>
            <a:r>
              <a:rPr lang="en-US" sz="1600" dirty="0" err="1"/>
              <a:t>dan</a:t>
            </a:r>
            <a:r>
              <a:rPr lang="en-US" sz="1600" dirty="0"/>
              <a:t> </a:t>
            </a:r>
            <a:r>
              <a:rPr lang="en-US" sz="1600" dirty="0" err="1"/>
              <a:t>berjalan</a:t>
            </a:r>
            <a:r>
              <a:rPr lang="en-US" sz="1600" dirty="0"/>
              <a:t> </a:t>
            </a:r>
            <a:r>
              <a:rPr lang="en-US" sz="1600" dirty="0" err="1"/>
              <a:t>secara</a:t>
            </a:r>
            <a:r>
              <a:rPr lang="en-US" sz="1600" dirty="0"/>
              <a:t> </a:t>
            </a:r>
            <a:r>
              <a:rPr lang="en-US" sz="1600" dirty="0" err="1"/>
              <a:t>terpisah</a:t>
            </a:r>
            <a:r>
              <a:rPr lang="en-US" sz="1600" dirty="0"/>
              <a:t> </a:t>
            </a:r>
            <a:r>
              <a:rPr lang="en-US" sz="1600" dirty="0" err="1"/>
              <a:t>dari</a:t>
            </a:r>
            <a:r>
              <a:rPr lang="en-US" sz="1600" dirty="0"/>
              <a:t> </a:t>
            </a:r>
            <a:r>
              <a:rPr lang="en-US" sz="1600" dirty="0" err="1"/>
              <a:t>aplikasi</a:t>
            </a:r>
            <a:r>
              <a:rPr lang="en-US" sz="1600" dirty="0"/>
              <a:t> </a:t>
            </a:r>
            <a:r>
              <a:rPr lang="en-US" sz="1600" dirty="0" err="1"/>
              <a:t>dalam</a:t>
            </a:r>
            <a:r>
              <a:rPr lang="en-US" sz="1600" dirty="0"/>
              <a:t> container </a:t>
            </a:r>
            <a:r>
              <a:rPr lang="en-US" sz="1600" dirty="0" err="1"/>
              <a:t>lainnya</a:t>
            </a:r>
            <a:r>
              <a:rPr lang="en-US" sz="1600" dirty="0"/>
              <a:t> yang </a:t>
            </a:r>
            <a:r>
              <a:rPr lang="en-US" sz="1600" dirty="0" err="1"/>
              <a:t>Anda</a:t>
            </a:r>
            <a:r>
              <a:rPr lang="en-US" sz="1600" dirty="0"/>
              <a:t> deploy </a:t>
            </a:r>
            <a:r>
              <a:rPr lang="en-US" sz="1600" dirty="0" err="1"/>
              <a:t>ke</a:t>
            </a:r>
            <a:r>
              <a:rPr lang="en-US" sz="1600" dirty="0"/>
              <a:t> instance VM yang </a:t>
            </a:r>
            <a:r>
              <a:rPr lang="en-US" sz="1600" dirty="0" err="1"/>
              <a:t>sama</a:t>
            </a:r>
            <a:r>
              <a:rPr lang="en-US" sz="1600" dirty="0"/>
              <a:t>. </a:t>
            </a:r>
            <a:r>
              <a:rPr lang="en-US" sz="1600" dirty="0" err="1"/>
              <a:t>Karakteristik</a:t>
            </a:r>
            <a:r>
              <a:rPr lang="en-US" sz="1600" dirty="0"/>
              <a:t> </a:t>
            </a:r>
            <a:r>
              <a:rPr lang="en-US" sz="1600" dirty="0" err="1"/>
              <a:t>ini</a:t>
            </a:r>
            <a:r>
              <a:rPr lang="en-US" sz="1600" dirty="0"/>
              <a:t> </a:t>
            </a:r>
            <a:r>
              <a:rPr lang="en-US" sz="1600" dirty="0" err="1"/>
              <a:t>membuat</a:t>
            </a:r>
            <a:r>
              <a:rPr lang="en-US" sz="1600" dirty="0"/>
              <a:t> </a:t>
            </a:r>
            <a:r>
              <a:rPr lang="en-US" sz="1600" dirty="0" err="1"/>
              <a:t>aplikasi</a:t>
            </a:r>
            <a:r>
              <a:rPr lang="en-US" sz="1600" dirty="0"/>
              <a:t> </a:t>
            </a:r>
            <a:r>
              <a:rPr lang="en-US" sz="1600" dirty="0" err="1"/>
              <a:t>dalam</a:t>
            </a:r>
            <a:r>
              <a:rPr lang="en-US" sz="1600" dirty="0"/>
              <a:t> container </a:t>
            </a:r>
            <a:r>
              <a:rPr lang="en-US" sz="1600" dirty="0" err="1"/>
              <a:t>lebih</a:t>
            </a:r>
            <a:r>
              <a:rPr lang="en-US" sz="1600" dirty="0"/>
              <a:t> </a:t>
            </a:r>
            <a:r>
              <a:rPr lang="en-US" sz="1600" dirty="0" err="1"/>
              <a:t>portabel</a:t>
            </a:r>
            <a:r>
              <a:rPr lang="en-US" sz="1600" dirty="0"/>
              <a:t>, </a:t>
            </a:r>
            <a:r>
              <a:rPr lang="en-US" sz="1600" dirty="0" err="1"/>
              <a:t>lebih</a:t>
            </a:r>
            <a:r>
              <a:rPr lang="en-US" sz="1600" dirty="0"/>
              <a:t> </a:t>
            </a:r>
            <a:r>
              <a:rPr lang="en-US" sz="1600" dirty="0" err="1"/>
              <a:t>mudah</a:t>
            </a:r>
            <a:r>
              <a:rPr lang="en-US" sz="1600" dirty="0"/>
              <a:t> di-deploy, </a:t>
            </a:r>
            <a:r>
              <a:rPr lang="en-US" sz="1600" dirty="0" err="1"/>
              <a:t>dan</a:t>
            </a:r>
            <a:r>
              <a:rPr lang="en-US" sz="1600" dirty="0"/>
              <a:t> </a:t>
            </a:r>
            <a:r>
              <a:rPr lang="en-US" sz="1600" dirty="0" err="1"/>
              <a:t>lebih</a:t>
            </a:r>
            <a:r>
              <a:rPr lang="en-US" sz="1600" dirty="0"/>
              <a:t> </a:t>
            </a:r>
            <a:r>
              <a:rPr lang="en-US" sz="1600" dirty="0" err="1"/>
              <a:t>mudah</a:t>
            </a:r>
            <a:r>
              <a:rPr lang="en-US" sz="1600" dirty="0"/>
              <a:t> </a:t>
            </a:r>
            <a:r>
              <a:rPr lang="en-US" sz="1600" dirty="0" err="1"/>
              <a:t>dikelola</a:t>
            </a:r>
            <a:r>
              <a:rPr lang="en-US" sz="1600" dirty="0"/>
              <a:t> </a:t>
            </a:r>
            <a:r>
              <a:rPr lang="en-US" sz="1600" dirty="0" err="1"/>
              <a:t>dalam</a:t>
            </a:r>
            <a:r>
              <a:rPr lang="en-US" sz="1600" dirty="0"/>
              <a:t> </a:t>
            </a:r>
            <a:r>
              <a:rPr lang="en-US" sz="1600" dirty="0" err="1"/>
              <a:t>skala</a:t>
            </a:r>
            <a:r>
              <a:rPr lang="en-US" sz="1600" dirty="0"/>
              <a:t> </a:t>
            </a:r>
            <a:r>
              <a:rPr lang="en-US" sz="1600" dirty="0" err="1"/>
              <a:t>besa</a:t>
            </a:r>
            <a:endParaRPr lang="en-US" sz="1600" dirty="0"/>
          </a:p>
        </p:txBody>
      </p:sp>
      <p:pic>
        <p:nvPicPr>
          <p:cNvPr id="4" name="Picture 3"/>
          <p:cNvPicPr>
            <a:picLocks noChangeAspect="1"/>
          </p:cNvPicPr>
          <p:nvPr/>
        </p:nvPicPr>
        <p:blipFill>
          <a:blip r:embed="rId3"/>
          <a:stretch>
            <a:fillRect/>
          </a:stretch>
        </p:blipFill>
        <p:spPr>
          <a:xfrm>
            <a:off x="5435767" y="3105150"/>
            <a:ext cx="6667500" cy="3752850"/>
          </a:xfrm>
          <a:prstGeom prst="ellipse">
            <a:avLst/>
          </a:prstGeom>
          <a:ln>
            <a:noFill/>
          </a:ln>
          <a:effectLst>
            <a:softEdge rad="112500"/>
          </a:effectLst>
        </p:spPr>
      </p:pic>
      <p:pic>
        <p:nvPicPr>
          <p:cNvPr id="5" name="Picture 4"/>
          <p:cNvPicPr>
            <a:picLocks noChangeAspect="1"/>
          </p:cNvPicPr>
          <p:nvPr/>
        </p:nvPicPr>
        <p:blipFill>
          <a:blip r:embed="rId4"/>
          <a:stretch>
            <a:fillRect/>
          </a:stretch>
        </p:blipFill>
        <p:spPr>
          <a:xfrm>
            <a:off x="144880" y="5374440"/>
            <a:ext cx="2533650" cy="1371600"/>
          </a:xfrm>
          <a:prstGeom prst="rect">
            <a:avLst/>
          </a:prstGeom>
        </p:spPr>
      </p:pic>
      <p:pic>
        <p:nvPicPr>
          <p:cNvPr id="6" name="Picture 5"/>
          <p:cNvPicPr>
            <a:picLocks noChangeAspect="1"/>
          </p:cNvPicPr>
          <p:nvPr/>
        </p:nvPicPr>
        <p:blipFill>
          <a:blip r:embed="rId5"/>
          <a:stretch>
            <a:fillRect/>
          </a:stretch>
        </p:blipFill>
        <p:spPr>
          <a:xfrm>
            <a:off x="2825917" y="4838700"/>
            <a:ext cx="2609850" cy="2019300"/>
          </a:xfrm>
          <a:prstGeom prst="rect">
            <a:avLst/>
          </a:prstGeom>
        </p:spPr>
      </p:pic>
      <p:pic>
        <p:nvPicPr>
          <p:cNvPr id="7" name="Picture 6"/>
          <p:cNvPicPr>
            <a:picLocks noChangeAspect="1"/>
          </p:cNvPicPr>
          <p:nvPr/>
        </p:nvPicPr>
        <p:blipFill>
          <a:blip r:embed="rId6"/>
          <a:stretch>
            <a:fillRect/>
          </a:stretch>
        </p:blipFill>
        <p:spPr>
          <a:xfrm>
            <a:off x="5152023" y="1629569"/>
            <a:ext cx="6400800" cy="2371725"/>
          </a:xfrm>
          <a:prstGeom prst="rect">
            <a:avLst/>
          </a:prstGeom>
        </p:spPr>
      </p:pic>
      <p:sp>
        <p:nvSpPr>
          <p:cNvPr id="8" name="Rectangle 7"/>
          <p:cNvSpPr/>
          <p:nvPr/>
        </p:nvSpPr>
        <p:spPr>
          <a:xfrm>
            <a:off x="389116" y="112991"/>
            <a:ext cx="3488968" cy="369332"/>
          </a:xfrm>
          <a:prstGeom prst="rect">
            <a:avLst/>
          </a:prstGeom>
        </p:spPr>
        <p:txBody>
          <a:bodyPr wrap="none">
            <a:spAutoFit/>
          </a:bodyPr>
          <a:lstStyle/>
          <a:p>
            <a:r>
              <a:rPr lang="en-US" dirty="0"/>
              <a:t>https://cloud.google.com/compute</a:t>
            </a:r>
          </a:p>
        </p:txBody>
      </p:sp>
      <p:sp>
        <p:nvSpPr>
          <p:cNvPr id="9" name="Rectangle 8"/>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3868171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a:spLocks noGrp="1"/>
          </p:cNvSpPr>
          <p:nvPr>
            <p:ph type="title"/>
          </p:nvPr>
        </p:nvSpPr>
        <p:spPr/>
        <p:txBody>
          <a:bodyPr>
            <a:normAutofit/>
          </a:bodyPr>
          <a:lstStyle/>
          <a:p>
            <a:r>
              <a:rPr lang="en-US" sz="2700" b="1" dirty="0" smtClean="0">
                <a:solidFill>
                  <a:srgbClr val="0070C0"/>
                </a:solidFill>
              </a:rPr>
              <a:t>Cloud Platform for </a:t>
            </a:r>
            <a:r>
              <a:rPr lang="en-US" sz="2700" b="1" dirty="0" smtClean="0">
                <a:solidFill>
                  <a:srgbClr val="FFC000"/>
                </a:solidFill>
              </a:rPr>
              <a:t>Compute Integration</a:t>
            </a:r>
            <a:endParaRPr lang="en-US" sz="2700" b="1" dirty="0">
              <a:solidFill>
                <a:srgbClr val="FFC000"/>
              </a:solidFill>
            </a:endParaRPr>
          </a:p>
        </p:txBody>
      </p:sp>
      <p:sp>
        <p:nvSpPr>
          <p:cNvPr id="5" name="Title 1"/>
          <p:cNvSpPr txBox="1">
            <a:spLocks/>
          </p:cNvSpPr>
          <p:nvPr/>
        </p:nvSpPr>
        <p:spPr>
          <a:xfrm>
            <a:off x="1523765" y="3481123"/>
            <a:ext cx="10551695" cy="757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lumMod val="85000"/>
                  </a:schemeClr>
                </a:solidFill>
              </a:rPr>
              <a:t>Example 2: </a:t>
            </a:r>
            <a:r>
              <a:rPr lang="en-US" sz="2700" b="1" dirty="0" smtClean="0">
                <a:solidFill>
                  <a:srgbClr val="0070C0"/>
                </a:solidFill>
              </a:rPr>
              <a:t>Cloud Platform for </a:t>
            </a:r>
            <a:r>
              <a:rPr lang="en-US" sz="2700" b="1" dirty="0" smtClean="0">
                <a:solidFill>
                  <a:srgbClr val="FFC000"/>
                </a:solidFill>
              </a:rPr>
              <a:t>Compute Integration </a:t>
            </a:r>
            <a:r>
              <a:rPr lang="en-US" sz="2700" b="1" dirty="0" smtClean="0">
                <a:solidFill>
                  <a:srgbClr val="0070C0"/>
                </a:solidFill>
              </a:rPr>
              <a:t>(</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
        <p:nvSpPr>
          <p:cNvPr id="7" name="Rectangle 6"/>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Tree>
    <p:extLst>
      <p:ext uri="{BB962C8B-B14F-4D97-AF65-F5344CB8AC3E}">
        <p14:creationId xmlns:p14="http://schemas.microsoft.com/office/powerpoint/2010/main" val="4047514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4271"/>
            <a:ext cx="457176" cy="369332"/>
          </a:xfrm>
          <a:prstGeom prst="rect">
            <a:avLst/>
          </a:prstGeom>
        </p:spPr>
        <p:txBody>
          <a:bodyPr wrap="none">
            <a:spAutoFit/>
          </a:bodyPr>
          <a:lstStyle/>
          <a:p>
            <a:r>
              <a:rPr lang="en-US" dirty="0" smtClean="0"/>
              <a:t>OK</a:t>
            </a:r>
            <a:endParaRPr lang="en-US" dirty="0"/>
          </a:p>
        </p:txBody>
      </p:sp>
      <p:sp>
        <p:nvSpPr>
          <p:cNvPr id="5" name="Title 1"/>
          <p:cNvSpPr>
            <a:spLocks noGrp="1"/>
          </p:cNvSpPr>
          <p:nvPr>
            <p:ph type="title"/>
          </p:nvPr>
        </p:nvSpPr>
        <p:spPr>
          <a:xfrm>
            <a:off x="2406315" y="2903607"/>
            <a:ext cx="7591108" cy="757822"/>
          </a:xfrm>
        </p:spPr>
        <p:txBody>
          <a:bodyPr>
            <a:normAutofit/>
          </a:bodyPr>
          <a:lstStyle/>
          <a:p>
            <a:pPr algn="ctr"/>
            <a:r>
              <a:rPr lang="en-US" b="1" dirty="0">
                <a:solidFill>
                  <a:srgbClr val="0070C0"/>
                </a:solidFill>
              </a:rPr>
              <a:t>Management for </a:t>
            </a:r>
            <a:r>
              <a:rPr lang="en-US" b="1" dirty="0" err="1">
                <a:solidFill>
                  <a:srgbClr val="0070C0"/>
                </a:solidFill>
              </a:rPr>
              <a:t>DevOp</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4135946" y="3661429"/>
            <a:ext cx="4131845" cy="2659406"/>
          </a:xfrm>
          <a:prstGeom prst="rect">
            <a:avLst/>
          </a:prstGeom>
        </p:spPr>
      </p:pic>
    </p:spTree>
    <p:extLst>
      <p:ext uri="{BB962C8B-B14F-4D97-AF65-F5344CB8AC3E}">
        <p14:creationId xmlns:p14="http://schemas.microsoft.com/office/powerpoint/2010/main" val="289568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685" y="204705"/>
            <a:ext cx="10515600" cy="661570"/>
          </a:xfrm>
        </p:spPr>
        <p:txBody>
          <a:bodyPr>
            <a:normAutofit fontScale="90000"/>
          </a:bodyPr>
          <a:lstStyle/>
          <a:p>
            <a:r>
              <a:rPr lang="en-US" b="1" dirty="0">
                <a:solidFill>
                  <a:srgbClr val="FFC000"/>
                </a:solidFill>
              </a:rPr>
              <a:t>Setting Up Kubernetes on Cloud Platforms</a:t>
            </a:r>
          </a:p>
        </p:txBody>
      </p:sp>
      <p:sp>
        <p:nvSpPr>
          <p:cNvPr id="3" name="Content Placeholder 2"/>
          <p:cNvSpPr>
            <a:spLocks noGrp="1"/>
          </p:cNvSpPr>
          <p:nvPr>
            <p:ph idx="1"/>
          </p:nvPr>
        </p:nvSpPr>
        <p:spPr>
          <a:xfrm>
            <a:off x="260685" y="1081089"/>
            <a:ext cx="5610726" cy="4351338"/>
          </a:xfrm>
        </p:spPr>
        <p:txBody>
          <a:bodyPr>
            <a:normAutofit fontScale="92500" lnSpcReduction="10000"/>
          </a:bodyPr>
          <a:lstStyle/>
          <a:p>
            <a:pPr marL="0" indent="0" algn="just">
              <a:buNone/>
            </a:pPr>
            <a:r>
              <a:rPr lang="en-US" sz="1400" dirty="0"/>
              <a:t>Understanding Kubernetes Components</a:t>
            </a:r>
          </a:p>
          <a:p>
            <a:pPr marL="457200" lvl="1" indent="0" algn="just">
              <a:buNone/>
            </a:pPr>
            <a:r>
              <a:rPr lang="en-US" sz="1600" b="1" dirty="0">
                <a:solidFill>
                  <a:srgbClr val="FFC000"/>
                </a:solidFill>
              </a:rPr>
              <a:t>Deployment:</a:t>
            </a:r>
            <a:r>
              <a:rPr lang="en-US" sz="1600" dirty="0"/>
              <a:t> A Kubernetes Deployment manages stateless applications like web servers. It ensures that a specified number of replicas (Pods) are running at any given time.</a:t>
            </a:r>
          </a:p>
          <a:p>
            <a:pPr marL="457200" lvl="1" indent="0" algn="just">
              <a:buNone/>
            </a:pPr>
            <a:r>
              <a:rPr lang="en-US" sz="1600" b="1" dirty="0">
                <a:solidFill>
                  <a:srgbClr val="FFC000"/>
                </a:solidFill>
              </a:rPr>
              <a:t>Service:</a:t>
            </a:r>
            <a:r>
              <a:rPr lang="en-US" sz="1600" dirty="0"/>
              <a:t> A Kubernetes Service provides a network identity and load balancing for accessing your application from the internet. In this case, a </a:t>
            </a:r>
            <a:r>
              <a:rPr lang="en-US" sz="1600" dirty="0" err="1"/>
              <a:t>LoadBalancer</a:t>
            </a:r>
            <a:r>
              <a:rPr lang="en-US" sz="1600" dirty="0"/>
              <a:t> Service is used to expose the Deployment.</a:t>
            </a:r>
          </a:p>
          <a:p>
            <a:pPr marL="0" indent="0" algn="just">
              <a:buNone/>
            </a:pPr>
            <a:r>
              <a:rPr lang="en-US" sz="1400" dirty="0"/>
              <a:t>Using Cloud Shell for Cluster Management</a:t>
            </a:r>
          </a:p>
          <a:p>
            <a:pPr marL="457200" lvl="1" indent="0" algn="just">
              <a:buNone/>
            </a:pPr>
            <a:r>
              <a:rPr lang="en-US" sz="1600" b="1" dirty="0">
                <a:solidFill>
                  <a:srgbClr val="FFC000"/>
                </a:solidFill>
              </a:rPr>
              <a:t>Cloud Shell </a:t>
            </a:r>
            <a:r>
              <a:rPr lang="en-US" sz="1600" dirty="0"/>
              <a:t>is a convenient way to manage your GKE cluster using </a:t>
            </a:r>
            <a:r>
              <a:rPr lang="en-US" sz="1600" dirty="0" err="1"/>
              <a:t>gcloud</a:t>
            </a:r>
            <a:r>
              <a:rPr lang="en-US" sz="1600" dirty="0"/>
              <a:t> and </a:t>
            </a:r>
            <a:r>
              <a:rPr lang="en-US" sz="1600" dirty="0" err="1"/>
              <a:t>kubectl</a:t>
            </a:r>
            <a:r>
              <a:rPr lang="en-US" sz="1600" dirty="0"/>
              <a:t> commands. Here’s how you can use it:</a:t>
            </a:r>
          </a:p>
          <a:p>
            <a:pPr marL="457200" lvl="1" indent="0" algn="just">
              <a:buNone/>
            </a:pPr>
            <a:endParaRPr lang="en-US" sz="1600" dirty="0"/>
          </a:p>
          <a:p>
            <a:pPr marL="457200" lvl="1" indent="0" algn="just">
              <a:buNone/>
            </a:pPr>
            <a:r>
              <a:rPr lang="en-US" sz="1600" b="1" dirty="0">
                <a:solidFill>
                  <a:srgbClr val="FFC000"/>
                </a:solidFill>
              </a:rPr>
              <a:t>Launch Cloud Shell: </a:t>
            </a:r>
            <a:r>
              <a:rPr lang="en-US" sz="1600" dirty="0"/>
              <a:t>Go to the Google Cloud console and click the Activate </a:t>
            </a:r>
            <a:r>
              <a:rPr lang="en-US" sz="1600" b="1" dirty="0">
                <a:solidFill>
                  <a:srgbClr val="FFC000"/>
                </a:solidFill>
              </a:rPr>
              <a:t>Cloud Shell button </a:t>
            </a:r>
            <a:r>
              <a:rPr lang="en-US" sz="1600" dirty="0"/>
              <a:t>in the upper-right </a:t>
            </a:r>
            <a:r>
              <a:rPr lang="en-US" sz="1000" dirty="0"/>
              <a:t>corner. This opens a Cloud Shell session where you can run commands</a:t>
            </a:r>
            <a:r>
              <a:rPr lang="en-US" sz="1000" dirty="0" smtClean="0"/>
              <a:t>.</a:t>
            </a:r>
          </a:p>
          <a:p>
            <a:pPr marL="457200" lvl="1" indent="0" algn="just">
              <a:buNone/>
            </a:pPr>
            <a:r>
              <a:rPr lang="en-US" b="1" dirty="0">
                <a:solidFill>
                  <a:srgbClr val="FFC000"/>
                </a:solidFill>
              </a:rPr>
              <a:t>Run Commands</a:t>
            </a:r>
            <a:r>
              <a:rPr lang="en-US" dirty="0">
                <a:solidFill>
                  <a:srgbClr val="FFC000"/>
                </a:solidFill>
              </a:rPr>
              <a:t>:</a:t>
            </a:r>
            <a:endParaRPr lang="en-US" sz="1000" dirty="0" smtClean="0">
              <a:solidFill>
                <a:srgbClr val="FFC000"/>
              </a:solidFill>
            </a:endParaRPr>
          </a:p>
          <a:p>
            <a:pPr marL="457200" lvl="1" indent="0" algn="just">
              <a:buNone/>
            </a:pPr>
            <a:r>
              <a:rPr lang="en-US" dirty="0" err="1">
                <a:solidFill>
                  <a:schemeClr val="bg2">
                    <a:lumMod val="90000"/>
                  </a:schemeClr>
                </a:solidFill>
              </a:rPr>
              <a:t>gcloud</a:t>
            </a:r>
            <a:r>
              <a:rPr lang="en-US" dirty="0">
                <a:solidFill>
                  <a:schemeClr val="bg2">
                    <a:lumMod val="90000"/>
                  </a:schemeClr>
                </a:solidFill>
              </a:rPr>
              <a:t> container clusters list </a:t>
            </a:r>
            <a:r>
              <a:rPr lang="en-US" dirty="0" err="1">
                <a:solidFill>
                  <a:schemeClr val="bg2">
                    <a:lumMod val="90000"/>
                  </a:schemeClr>
                </a:solidFill>
              </a:rPr>
              <a:t>kubectl</a:t>
            </a:r>
            <a:r>
              <a:rPr lang="en-US" dirty="0">
                <a:solidFill>
                  <a:schemeClr val="bg2">
                    <a:lumMod val="90000"/>
                  </a:schemeClr>
                </a:solidFill>
              </a:rPr>
              <a:t> get deployments </a:t>
            </a:r>
            <a:r>
              <a:rPr lang="en-US" dirty="0" err="1">
                <a:solidFill>
                  <a:schemeClr val="bg2">
                    <a:lumMod val="90000"/>
                  </a:schemeClr>
                </a:solidFill>
              </a:rPr>
              <a:t>kubectl</a:t>
            </a:r>
            <a:r>
              <a:rPr lang="en-US" dirty="0">
                <a:solidFill>
                  <a:schemeClr val="bg2">
                    <a:lumMod val="90000"/>
                  </a:schemeClr>
                </a:solidFill>
              </a:rPr>
              <a:t> get services</a:t>
            </a:r>
            <a:endParaRPr lang="en-US" sz="1000" dirty="0">
              <a:solidFill>
                <a:schemeClr val="bg2">
                  <a:lumMod val="90000"/>
                </a:schemeClr>
              </a:solidFill>
            </a:endParaRPr>
          </a:p>
        </p:txBody>
      </p:sp>
      <p:sp>
        <p:nvSpPr>
          <p:cNvPr id="5" name="Content Placeholder 2"/>
          <p:cNvSpPr txBox="1">
            <a:spLocks/>
          </p:cNvSpPr>
          <p:nvPr/>
        </p:nvSpPr>
        <p:spPr>
          <a:xfrm>
            <a:off x="6067927" y="1081089"/>
            <a:ext cx="56107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CLI Tools for Cloud Providers</a:t>
            </a:r>
          </a:p>
          <a:p>
            <a:pPr marL="457200" lvl="1" indent="0" algn="just">
              <a:buFont typeface="Arial" panose="020B0604020202020204" pitchFamily="34" charset="0"/>
              <a:buNone/>
            </a:pPr>
            <a:r>
              <a:rPr lang="en-US" sz="1600" b="1" dirty="0" smtClean="0">
                <a:solidFill>
                  <a:srgbClr val="FFC000"/>
                </a:solidFill>
              </a:rPr>
              <a:t>GKE:</a:t>
            </a:r>
            <a:r>
              <a:rPr lang="en-US" sz="1600" dirty="0" smtClean="0"/>
              <a:t> </a:t>
            </a:r>
          </a:p>
          <a:p>
            <a:pPr marL="457200" lvl="1" indent="0" algn="just">
              <a:buNone/>
            </a:pPr>
            <a:r>
              <a:rPr lang="en-US" dirty="0" err="1"/>
              <a:t>gcloud</a:t>
            </a:r>
            <a:r>
              <a:rPr lang="en-US" dirty="0"/>
              <a:t> container clusters create sample-cluster </a:t>
            </a:r>
            <a:r>
              <a:rPr lang="en-US" dirty="0" err="1"/>
              <a:t>gcloud</a:t>
            </a:r>
            <a:r>
              <a:rPr lang="en-US" dirty="0"/>
              <a:t> container clusters list </a:t>
            </a:r>
            <a:r>
              <a:rPr lang="en-US" dirty="0" err="1"/>
              <a:t>gcloud</a:t>
            </a:r>
            <a:r>
              <a:rPr lang="en-US" dirty="0"/>
              <a:t> container clusters delete </a:t>
            </a:r>
            <a:r>
              <a:rPr lang="en-US" dirty="0" smtClean="0"/>
              <a:t>sample-cluster</a:t>
            </a:r>
          </a:p>
          <a:p>
            <a:pPr marL="457200" lvl="1" indent="0" algn="just">
              <a:buNone/>
            </a:pPr>
            <a:endParaRPr lang="en-US" sz="1600" b="1" dirty="0">
              <a:solidFill>
                <a:srgbClr val="FFC000"/>
              </a:solidFill>
            </a:endParaRPr>
          </a:p>
          <a:p>
            <a:pPr marL="457200" lvl="1" indent="0" algn="just">
              <a:buNone/>
            </a:pPr>
            <a:r>
              <a:rPr lang="en-US" sz="1600" b="1" dirty="0" smtClean="0">
                <a:solidFill>
                  <a:srgbClr val="FFC000"/>
                </a:solidFill>
              </a:rPr>
              <a:t>AKS:</a:t>
            </a:r>
            <a:r>
              <a:rPr lang="en-US" sz="1600" dirty="0" smtClean="0"/>
              <a:t> </a:t>
            </a:r>
          </a:p>
          <a:p>
            <a:pPr marL="457200" lvl="1" indent="0" algn="just">
              <a:buNone/>
            </a:pPr>
            <a:r>
              <a:rPr lang="en-US" dirty="0" err="1"/>
              <a:t>az</a:t>
            </a:r>
            <a:r>
              <a:rPr lang="en-US" dirty="0"/>
              <a:t> </a:t>
            </a:r>
            <a:r>
              <a:rPr lang="en-US" dirty="0" err="1"/>
              <a:t>aks</a:t>
            </a:r>
            <a:r>
              <a:rPr lang="en-US" dirty="0"/>
              <a:t> create -g </a:t>
            </a:r>
            <a:r>
              <a:rPr lang="en-US" dirty="0" err="1"/>
              <a:t>MyResourceGroup</a:t>
            </a:r>
            <a:r>
              <a:rPr lang="en-US" dirty="0"/>
              <a:t> -n </a:t>
            </a:r>
            <a:r>
              <a:rPr lang="en-US" dirty="0" err="1"/>
              <a:t>MyManagedCluster</a:t>
            </a:r>
            <a:r>
              <a:rPr lang="en-US" dirty="0"/>
              <a:t> </a:t>
            </a:r>
            <a:r>
              <a:rPr lang="en-US" dirty="0" err="1"/>
              <a:t>az</a:t>
            </a:r>
            <a:r>
              <a:rPr lang="en-US" dirty="0"/>
              <a:t> </a:t>
            </a:r>
            <a:r>
              <a:rPr lang="en-US" dirty="0" err="1"/>
              <a:t>aks</a:t>
            </a:r>
            <a:r>
              <a:rPr lang="en-US" dirty="0"/>
              <a:t> list </a:t>
            </a:r>
            <a:r>
              <a:rPr lang="en-US" dirty="0" err="1"/>
              <a:t>az</a:t>
            </a:r>
            <a:r>
              <a:rPr lang="en-US" dirty="0"/>
              <a:t> </a:t>
            </a:r>
            <a:r>
              <a:rPr lang="en-US" dirty="0" err="1"/>
              <a:t>aks</a:t>
            </a:r>
            <a:r>
              <a:rPr lang="en-US" dirty="0"/>
              <a:t> delete -g </a:t>
            </a:r>
            <a:r>
              <a:rPr lang="en-US" dirty="0" err="1"/>
              <a:t>MyResourceGroup</a:t>
            </a:r>
            <a:r>
              <a:rPr lang="en-US" dirty="0"/>
              <a:t> -n </a:t>
            </a:r>
            <a:r>
              <a:rPr lang="en-US" dirty="0" err="1" smtClean="0"/>
              <a:t>MyManagedCluster</a:t>
            </a:r>
            <a:endParaRPr lang="en-US" dirty="0" smtClean="0"/>
          </a:p>
          <a:p>
            <a:pPr marL="457200" lvl="1" indent="0" algn="just">
              <a:buNone/>
            </a:pPr>
            <a:endParaRPr lang="en-US" sz="1400" dirty="0"/>
          </a:p>
        </p:txBody>
      </p:sp>
    </p:spTree>
    <p:extLst>
      <p:ext uri="{BB962C8B-B14F-4D97-AF65-F5344CB8AC3E}">
        <p14:creationId xmlns:p14="http://schemas.microsoft.com/office/powerpoint/2010/main" val="2276730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1190945"/>
            <a:ext cx="3735766" cy="369332"/>
          </a:xfrm>
          <a:prstGeom prst="rect">
            <a:avLst/>
          </a:prstGeom>
        </p:spPr>
        <p:txBody>
          <a:bodyPr wrap="none">
            <a:spAutoFit/>
          </a:bodyPr>
          <a:lstStyle/>
          <a:p>
            <a:r>
              <a:rPr lang="en-US" dirty="0"/>
              <a:t>Multi-cloud Container Clusters (</a:t>
            </a:r>
            <a:r>
              <a:rPr lang="en-US" dirty="0" smtClean="0"/>
              <a:t>MCC)</a:t>
            </a:r>
            <a:endParaRPr lang="en-US" dirty="0"/>
          </a:p>
        </p:txBody>
      </p:sp>
      <p:sp>
        <p:nvSpPr>
          <p:cNvPr id="5" name="Title 1"/>
          <p:cNvSpPr>
            <a:spLocks noGrp="1"/>
          </p:cNvSpPr>
          <p:nvPr>
            <p:ph type="title"/>
          </p:nvPr>
        </p:nvSpPr>
        <p:spPr>
          <a:xfrm>
            <a:off x="176228" y="176449"/>
            <a:ext cx="4877035" cy="757822"/>
          </a:xfrm>
        </p:spPr>
        <p:txBody>
          <a:bodyPr>
            <a:noAutofit/>
          </a:bodyPr>
          <a:lstStyle/>
          <a:p>
            <a:r>
              <a:rPr lang="en-US" sz="2800" b="1" dirty="0">
                <a:solidFill>
                  <a:schemeClr val="bg1">
                    <a:lumMod val="85000"/>
                  </a:schemeClr>
                </a:solidFill>
              </a:rPr>
              <a:t>Multi-cloud architecture across heterogeneous clouds</a:t>
            </a:r>
            <a:r>
              <a:rPr lang="en-US" sz="2800" b="1" dirty="0" smtClean="0">
                <a:solidFill>
                  <a:srgbClr val="0070C0"/>
                </a:solidFill>
              </a:rPr>
              <a:t> </a:t>
            </a:r>
            <a:r>
              <a:rPr lang="en-US" sz="2800" b="1" dirty="0" smtClean="0">
                <a:solidFill>
                  <a:srgbClr val="0070C0"/>
                </a:solidFill>
              </a:rPr>
              <a:t>(</a:t>
            </a:r>
            <a:r>
              <a:rPr lang="en-US" sz="2800" b="1" dirty="0" err="1" smtClean="0">
                <a:solidFill>
                  <a:srgbClr val="0070C0"/>
                </a:solidFill>
              </a:rPr>
              <a:t>Cont’s</a:t>
            </a:r>
            <a:r>
              <a:rPr lang="en-US" sz="2800" b="1" dirty="0" smtClean="0">
                <a:solidFill>
                  <a:srgbClr val="0070C0"/>
                </a:solidFill>
              </a:rPr>
              <a:t>)</a:t>
            </a:r>
            <a:endParaRPr lang="en-US" sz="2800" b="1" dirty="0">
              <a:solidFill>
                <a:srgbClr val="0070C0"/>
              </a:solidFill>
            </a:endParaRPr>
          </a:p>
        </p:txBody>
      </p:sp>
      <p:pic>
        <p:nvPicPr>
          <p:cNvPr id="2" name="Picture 1"/>
          <p:cNvPicPr>
            <a:picLocks noChangeAspect="1"/>
          </p:cNvPicPr>
          <p:nvPr/>
        </p:nvPicPr>
        <p:blipFill>
          <a:blip r:embed="rId3"/>
          <a:stretch>
            <a:fillRect/>
          </a:stretch>
        </p:blipFill>
        <p:spPr>
          <a:xfrm>
            <a:off x="176228" y="1816951"/>
            <a:ext cx="3428832" cy="2477503"/>
          </a:xfrm>
          <a:prstGeom prst="rect">
            <a:avLst/>
          </a:prstGeom>
        </p:spPr>
      </p:pic>
      <p:sp>
        <p:nvSpPr>
          <p:cNvPr id="6" name="Rectangle 5"/>
          <p:cNvSpPr/>
          <p:nvPr/>
        </p:nvSpPr>
        <p:spPr>
          <a:xfrm>
            <a:off x="5309701" y="186028"/>
            <a:ext cx="5954835" cy="369332"/>
          </a:xfrm>
          <a:prstGeom prst="rect">
            <a:avLst/>
          </a:prstGeom>
        </p:spPr>
        <p:txBody>
          <a:bodyPr wrap="none">
            <a:spAutoFit/>
          </a:bodyPr>
          <a:lstStyle/>
          <a:p>
            <a:r>
              <a:rPr lang="en-US" dirty="0" err="1" smtClean="0"/>
              <a:t>Multicluster</a:t>
            </a:r>
            <a:r>
              <a:rPr lang="en-US" dirty="0" smtClean="0"/>
              <a:t>-cloud </a:t>
            </a:r>
            <a:r>
              <a:rPr lang="en-US" dirty="0"/>
              <a:t>Container </a:t>
            </a:r>
            <a:r>
              <a:rPr lang="en-US" dirty="0"/>
              <a:t>for </a:t>
            </a:r>
            <a:r>
              <a:rPr lang="en-US" dirty="0" smtClean="0"/>
              <a:t>Compute Nodes architecture</a:t>
            </a:r>
            <a:endParaRPr lang="en-US" dirty="0"/>
          </a:p>
        </p:txBody>
      </p:sp>
      <p:sp>
        <p:nvSpPr>
          <p:cNvPr id="3" name="Rectangle 2"/>
          <p:cNvSpPr/>
          <p:nvPr/>
        </p:nvSpPr>
        <p:spPr>
          <a:xfrm>
            <a:off x="5309701" y="749605"/>
            <a:ext cx="3703706" cy="369332"/>
          </a:xfrm>
          <a:prstGeom prst="rect">
            <a:avLst/>
          </a:prstGeom>
        </p:spPr>
        <p:txBody>
          <a:bodyPr wrap="none">
            <a:spAutoFit/>
          </a:bodyPr>
          <a:lstStyle/>
          <a:p>
            <a:r>
              <a:rPr lang="en-US" dirty="0"/>
              <a:t>Kubernetes Multi-Cloud Multi-Cluster</a:t>
            </a:r>
          </a:p>
        </p:txBody>
      </p:sp>
      <p:pic>
        <p:nvPicPr>
          <p:cNvPr id="7" name="Picture 6"/>
          <p:cNvPicPr>
            <a:picLocks noChangeAspect="1"/>
          </p:cNvPicPr>
          <p:nvPr/>
        </p:nvPicPr>
        <p:blipFill>
          <a:blip r:embed="rId4"/>
          <a:stretch>
            <a:fillRect/>
          </a:stretch>
        </p:blipFill>
        <p:spPr>
          <a:xfrm>
            <a:off x="5470358" y="1190945"/>
            <a:ext cx="2229854" cy="1263497"/>
          </a:xfrm>
          <a:prstGeom prst="rect">
            <a:avLst/>
          </a:prstGeom>
        </p:spPr>
      </p:pic>
    </p:spTree>
    <p:extLst>
      <p:ext uri="{BB962C8B-B14F-4D97-AF65-F5344CB8AC3E}">
        <p14:creationId xmlns:p14="http://schemas.microsoft.com/office/powerpoint/2010/main" val="28069777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028" y="0"/>
            <a:ext cx="10515600" cy="1325563"/>
          </a:xfrm>
        </p:spPr>
        <p:txBody>
          <a:bodyPr/>
          <a:lstStyle/>
          <a:p>
            <a:r>
              <a:rPr lang="en-US" b="1" dirty="0" smtClean="0">
                <a:solidFill>
                  <a:srgbClr val="0070C0"/>
                </a:solidFill>
              </a:rPr>
              <a:t>Multi-Node Lab</a:t>
            </a:r>
            <a:endParaRPr lang="en-US" b="1" dirty="0">
              <a:solidFill>
                <a:srgbClr val="0070C0"/>
              </a:solidFill>
            </a:endParaRPr>
          </a:p>
        </p:txBody>
      </p:sp>
      <p:sp>
        <p:nvSpPr>
          <p:cNvPr id="4" name="Title 1"/>
          <p:cNvSpPr txBox="1">
            <a:spLocks/>
          </p:cNvSpPr>
          <p:nvPr/>
        </p:nvSpPr>
        <p:spPr>
          <a:xfrm>
            <a:off x="481028" y="1957123"/>
            <a:ext cx="4877035" cy="757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chemeClr val="bg1">
                    <a:lumMod val="85000"/>
                  </a:schemeClr>
                </a:solidFill>
              </a:rPr>
              <a:t>Multi Nodes-cloud architecture using </a:t>
            </a:r>
            <a:r>
              <a:rPr lang="en-US" sz="2800" b="1" dirty="0" err="1" smtClean="0">
                <a:solidFill>
                  <a:schemeClr val="bg1">
                    <a:lumMod val="85000"/>
                  </a:schemeClr>
                </a:solidFill>
              </a:rPr>
              <a:t>kubernetes</a:t>
            </a:r>
            <a:r>
              <a:rPr lang="en-US" sz="2800" b="1" dirty="0" smtClean="0">
                <a:solidFill>
                  <a:schemeClr val="bg1">
                    <a:lumMod val="85000"/>
                  </a:schemeClr>
                </a:solidFill>
              </a:rPr>
              <a:t>, Docker </a:t>
            </a:r>
            <a:r>
              <a:rPr lang="en-US" sz="2800" b="1" dirty="0" smtClean="0">
                <a:solidFill>
                  <a:srgbClr val="0070C0"/>
                </a:solidFill>
              </a:rPr>
              <a:t>(</a:t>
            </a:r>
            <a:r>
              <a:rPr lang="en-US" sz="2800" b="1" dirty="0" err="1" smtClean="0">
                <a:solidFill>
                  <a:srgbClr val="0070C0"/>
                </a:solidFill>
              </a:rPr>
              <a:t>Cont’s</a:t>
            </a:r>
            <a:r>
              <a:rPr lang="en-US" sz="2800" b="1" dirty="0" smtClean="0">
                <a:solidFill>
                  <a:srgbClr val="0070C0"/>
                </a:solidFill>
              </a:rPr>
              <a:t>)</a:t>
            </a:r>
            <a:endParaRPr lang="en-US" sz="2800" b="1" dirty="0">
              <a:solidFill>
                <a:srgbClr val="0070C0"/>
              </a:solidFill>
            </a:endParaRPr>
          </a:p>
        </p:txBody>
      </p:sp>
      <p:sp>
        <p:nvSpPr>
          <p:cNvPr id="5" name="Rectangle 4"/>
          <p:cNvSpPr/>
          <p:nvPr/>
        </p:nvSpPr>
        <p:spPr>
          <a:xfrm>
            <a:off x="5614501" y="1966702"/>
            <a:ext cx="5954835" cy="369332"/>
          </a:xfrm>
          <a:prstGeom prst="rect">
            <a:avLst/>
          </a:prstGeom>
        </p:spPr>
        <p:txBody>
          <a:bodyPr wrap="none">
            <a:spAutoFit/>
          </a:bodyPr>
          <a:lstStyle/>
          <a:p>
            <a:r>
              <a:rPr lang="en-US" dirty="0" err="1" smtClean="0"/>
              <a:t>Multicluster</a:t>
            </a:r>
            <a:r>
              <a:rPr lang="en-US" dirty="0" smtClean="0"/>
              <a:t>-cloud </a:t>
            </a:r>
            <a:r>
              <a:rPr lang="en-US" dirty="0"/>
              <a:t>Container </a:t>
            </a:r>
            <a:r>
              <a:rPr lang="en-US" dirty="0"/>
              <a:t>for </a:t>
            </a:r>
            <a:r>
              <a:rPr lang="en-US" dirty="0" smtClean="0"/>
              <a:t>Compute Nodes architecture</a:t>
            </a:r>
            <a:endParaRPr lang="en-US" dirty="0"/>
          </a:p>
        </p:txBody>
      </p:sp>
      <p:sp>
        <p:nvSpPr>
          <p:cNvPr id="6" name="Rectangle 5"/>
          <p:cNvSpPr/>
          <p:nvPr/>
        </p:nvSpPr>
        <p:spPr>
          <a:xfrm>
            <a:off x="966537" y="739649"/>
            <a:ext cx="5466347" cy="646331"/>
          </a:xfrm>
          <a:prstGeom prst="rect">
            <a:avLst/>
          </a:prstGeom>
        </p:spPr>
        <p:txBody>
          <a:bodyPr wrap="square">
            <a:spAutoFit/>
          </a:bodyPr>
          <a:lstStyle/>
          <a:p>
            <a:r>
              <a:rPr lang="en-US" dirty="0">
                <a:solidFill>
                  <a:schemeClr val="accent1">
                    <a:lumMod val="40000"/>
                    <a:lumOff val="60000"/>
                  </a:schemeClr>
                </a:solidFill>
              </a:rPr>
              <a:t>Multi Nodes-cloud architecture using </a:t>
            </a:r>
            <a:r>
              <a:rPr lang="en-US" dirty="0" err="1">
                <a:solidFill>
                  <a:schemeClr val="accent1">
                    <a:lumMod val="40000"/>
                    <a:lumOff val="60000"/>
                  </a:schemeClr>
                </a:solidFill>
              </a:rPr>
              <a:t>kubernetes</a:t>
            </a:r>
            <a:r>
              <a:rPr lang="en-US" dirty="0">
                <a:solidFill>
                  <a:schemeClr val="accent1">
                    <a:lumMod val="40000"/>
                    <a:lumOff val="60000"/>
                  </a:schemeClr>
                </a:solidFill>
              </a:rPr>
              <a:t>, Docker (compute, controller, networking and storage</a:t>
            </a:r>
            <a:r>
              <a:rPr lang="en-US" dirty="0"/>
              <a:t>)</a:t>
            </a:r>
          </a:p>
        </p:txBody>
      </p:sp>
    </p:spTree>
    <p:extLst>
      <p:ext uri="{BB962C8B-B14F-4D97-AF65-F5344CB8AC3E}">
        <p14:creationId xmlns:p14="http://schemas.microsoft.com/office/powerpoint/2010/main" val="2862567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228" y="934271"/>
            <a:ext cx="10335009" cy="3139321"/>
          </a:xfrm>
          <a:prstGeom prst="rect">
            <a:avLst/>
          </a:prstGeom>
        </p:spPr>
        <p:txBody>
          <a:bodyPr wrap="none">
            <a:spAutoFit/>
          </a:bodyPr>
          <a:lstStyle/>
          <a:p>
            <a:r>
              <a:rPr lang="fr-FR" u="sng" dirty="0"/>
              <a:t>Container </a:t>
            </a:r>
            <a:r>
              <a:rPr lang="fr-FR" u="sng" dirty="0" err="1"/>
              <a:t>Compute</a:t>
            </a:r>
            <a:r>
              <a:rPr lang="fr-FR" u="sng" dirty="0"/>
              <a:t> </a:t>
            </a:r>
            <a:r>
              <a:rPr lang="fr-FR" u="sng" dirty="0" err="1"/>
              <a:t>node</a:t>
            </a:r>
            <a:r>
              <a:rPr lang="fr-FR" u="sng" dirty="0"/>
              <a:t> on cloud </a:t>
            </a:r>
            <a:r>
              <a:rPr lang="fr-FR" u="sng" dirty="0" smtClean="0"/>
              <a:t>infrastructure</a:t>
            </a:r>
          </a:p>
          <a:p>
            <a:r>
              <a:rPr lang="fr-FR" u="sng" dirty="0"/>
              <a:t>Container </a:t>
            </a:r>
            <a:r>
              <a:rPr lang="fr-FR" u="sng" dirty="0" smtClean="0"/>
              <a:t>Controller </a:t>
            </a:r>
            <a:r>
              <a:rPr lang="fr-FR" u="sng" dirty="0" err="1"/>
              <a:t>node</a:t>
            </a:r>
            <a:r>
              <a:rPr lang="fr-FR" u="sng" dirty="0"/>
              <a:t> on cloud </a:t>
            </a:r>
            <a:r>
              <a:rPr lang="fr-FR" u="sng" dirty="0" smtClean="0"/>
              <a:t>infrastructure</a:t>
            </a:r>
          </a:p>
          <a:p>
            <a:r>
              <a:rPr lang="fr-FR" u="sng" dirty="0"/>
              <a:t>Container </a:t>
            </a:r>
            <a:r>
              <a:rPr lang="fr-FR" u="sng" dirty="0" smtClean="0"/>
              <a:t>Networking </a:t>
            </a:r>
            <a:r>
              <a:rPr lang="fr-FR" u="sng" dirty="0" err="1"/>
              <a:t>node</a:t>
            </a:r>
            <a:r>
              <a:rPr lang="fr-FR" u="sng" dirty="0"/>
              <a:t> on cloud </a:t>
            </a:r>
            <a:r>
              <a:rPr lang="fr-FR" u="sng" dirty="0" smtClean="0"/>
              <a:t>infrastructure</a:t>
            </a:r>
          </a:p>
          <a:p>
            <a:r>
              <a:rPr lang="fr-FR" u="sng" dirty="0">
                <a:hlinkClick r:id="rId2"/>
              </a:rPr>
              <a:t>Container </a:t>
            </a:r>
            <a:r>
              <a:rPr lang="fr-FR" u="sng" dirty="0" smtClean="0">
                <a:hlinkClick r:id="rId2"/>
              </a:rPr>
              <a:t>Storage (image) </a:t>
            </a:r>
            <a:r>
              <a:rPr lang="fr-FR" u="sng" dirty="0" err="1">
                <a:hlinkClick r:id="rId2"/>
              </a:rPr>
              <a:t>node</a:t>
            </a:r>
            <a:r>
              <a:rPr lang="fr-FR" u="sng" dirty="0">
                <a:hlinkClick r:id="rId2"/>
              </a:rPr>
              <a:t> on cloud infrastructure</a:t>
            </a:r>
            <a:endParaRPr lang="en-US" u="sng" dirty="0" smtClean="0">
              <a:hlinkClick r:id="rId2"/>
            </a:endParaRPr>
          </a:p>
          <a:p>
            <a:endParaRPr lang="en-US" u="sng" dirty="0">
              <a:hlinkClick r:id="rId2"/>
            </a:endParaRPr>
          </a:p>
          <a:p>
            <a:r>
              <a:rPr lang="fr-FR" u="sng" dirty="0" smtClean="0"/>
              <a:t>Docker, </a:t>
            </a:r>
            <a:r>
              <a:rPr lang="fr-FR" u="sng" dirty="0" err="1" smtClean="0"/>
              <a:t>kubernetes</a:t>
            </a:r>
            <a:r>
              <a:rPr lang="fr-FR" u="sng" dirty="0" smtClean="0"/>
              <a:t> Container </a:t>
            </a:r>
            <a:r>
              <a:rPr lang="fr-FR" u="sng" dirty="0" err="1" smtClean="0"/>
              <a:t>Nodes</a:t>
            </a:r>
            <a:r>
              <a:rPr lang="fr-FR" u="sng" dirty="0" smtClean="0"/>
              <a:t> for </a:t>
            </a:r>
            <a:r>
              <a:rPr lang="fr-FR" u="sng" dirty="0" err="1" smtClean="0"/>
              <a:t>Compute</a:t>
            </a:r>
            <a:r>
              <a:rPr lang="fr-FR" u="sng" dirty="0" smtClean="0"/>
              <a:t> </a:t>
            </a:r>
            <a:r>
              <a:rPr lang="fr-FR" u="sng" dirty="0" err="1" smtClean="0"/>
              <a:t>node</a:t>
            </a:r>
            <a:r>
              <a:rPr lang="fr-FR" u="sng" dirty="0" smtClean="0"/>
              <a:t>, </a:t>
            </a:r>
            <a:r>
              <a:rPr lang="fr-FR" u="sng" dirty="0" err="1" smtClean="0"/>
              <a:t>controller</a:t>
            </a:r>
            <a:r>
              <a:rPr lang="fr-FR" u="sng" dirty="0" smtClean="0"/>
              <a:t> </a:t>
            </a:r>
            <a:r>
              <a:rPr lang="fr-FR" u="sng" dirty="0" err="1" smtClean="0"/>
              <a:t>node</a:t>
            </a:r>
            <a:r>
              <a:rPr lang="fr-FR" u="sng" dirty="0" smtClean="0"/>
              <a:t>, networking </a:t>
            </a:r>
            <a:r>
              <a:rPr lang="fr-FR" u="sng" dirty="0" err="1" smtClean="0"/>
              <a:t>node</a:t>
            </a:r>
            <a:r>
              <a:rPr lang="fr-FR" u="sng" dirty="0" smtClean="0"/>
              <a:t> and </a:t>
            </a:r>
            <a:r>
              <a:rPr lang="fr-FR" u="sng" dirty="0" err="1" smtClean="0"/>
              <a:t>storage</a:t>
            </a:r>
            <a:r>
              <a:rPr lang="fr-FR" u="sng" dirty="0" smtClean="0"/>
              <a:t> </a:t>
            </a:r>
            <a:r>
              <a:rPr lang="fr-FR" u="sng" dirty="0" err="1" smtClean="0"/>
              <a:t>node</a:t>
            </a:r>
            <a:endParaRPr lang="en-US" u="sng" dirty="0" smtClean="0">
              <a:hlinkClick r:id="rId2"/>
            </a:endParaRPr>
          </a:p>
          <a:p>
            <a:endParaRPr lang="en-US" u="sng" dirty="0">
              <a:hlinkClick r:id="rId2"/>
            </a:endParaRPr>
          </a:p>
          <a:p>
            <a:r>
              <a:rPr lang="en-US" u="sng" dirty="0" smtClean="0">
                <a:hlinkClick r:id="rId2"/>
              </a:rPr>
              <a:t>Container </a:t>
            </a:r>
            <a:r>
              <a:rPr lang="en-US" u="sng" dirty="0">
                <a:hlinkClick r:id="rId2"/>
              </a:rPr>
              <a:t>Compute Service (ACS)</a:t>
            </a:r>
          </a:p>
          <a:p>
            <a:r>
              <a:rPr lang="en-US" dirty="0">
                <a:hlinkClick r:id="rId2"/>
              </a:rPr>
              <a:t/>
            </a:r>
            <a:br>
              <a:rPr lang="en-US" dirty="0">
                <a:hlinkClick r:id="rId2"/>
              </a:rPr>
            </a:br>
            <a:r>
              <a:rPr lang="en-US" dirty="0"/>
              <a:t>what is compute node in </a:t>
            </a:r>
            <a:r>
              <a:rPr lang="en-US" dirty="0" err="1" smtClean="0"/>
              <a:t>kubernetes</a:t>
            </a:r>
            <a:r>
              <a:rPr lang="en-US" dirty="0" smtClean="0"/>
              <a:t> Docker</a:t>
            </a:r>
            <a:endParaRPr lang="en-US" dirty="0"/>
          </a:p>
          <a:p>
            <a:endParaRPr lang="en-US" dirty="0"/>
          </a:p>
        </p:txBody>
      </p:sp>
      <p:sp>
        <p:nvSpPr>
          <p:cNvPr id="5" name="Title 1"/>
          <p:cNvSpPr>
            <a:spLocks noGrp="1"/>
          </p:cNvSpPr>
          <p:nvPr>
            <p:ph type="title"/>
          </p:nvPr>
        </p:nvSpPr>
        <p:spPr>
          <a:xfrm>
            <a:off x="176228" y="176449"/>
            <a:ext cx="10551695" cy="757822"/>
          </a:xfrm>
        </p:spPr>
        <p:txBody>
          <a:bodyPr>
            <a:normAutofit/>
          </a:bodyPr>
          <a:lstStyle/>
          <a:p>
            <a:r>
              <a:rPr lang="en-US" b="1" dirty="0" smtClean="0">
                <a:solidFill>
                  <a:schemeClr val="bg1">
                    <a:lumMod val="85000"/>
                  </a:schemeClr>
                </a:solidFill>
              </a:rPr>
              <a:t>Example: </a:t>
            </a:r>
            <a:r>
              <a:rPr lang="en-US" sz="2700" b="1" dirty="0" smtClean="0">
                <a:solidFill>
                  <a:srgbClr val="0070C0"/>
                </a:solidFill>
              </a:rPr>
              <a:t>Cloud Platform for Controller Integration (</a:t>
            </a:r>
            <a:r>
              <a:rPr lang="en-US" sz="2700" b="1" dirty="0" err="1" smtClean="0">
                <a:solidFill>
                  <a:srgbClr val="0070C0"/>
                </a:solidFill>
              </a:rPr>
              <a:t>Cont’s</a:t>
            </a:r>
            <a:r>
              <a:rPr lang="en-US" sz="2700" b="1" dirty="0" smtClean="0">
                <a:solidFill>
                  <a:srgbClr val="0070C0"/>
                </a:solidFill>
              </a:rPr>
              <a:t>)</a:t>
            </a:r>
            <a:endParaRPr lang="en-US" sz="2700" b="1" dirty="0">
              <a:solidFill>
                <a:srgbClr val="0070C0"/>
              </a:solidFill>
            </a:endParaRPr>
          </a:p>
        </p:txBody>
      </p:sp>
    </p:spTree>
    <p:extLst>
      <p:ext uri="{BB962C8B-B14F-4D97-AF65-F5344CB8AC3E}">
        <p14:creationId xmlns:p14="http://schemas.microsoft.com/office/powerpoint/2010/main" val="35684534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99E535-EDD8-44E3-98DC-07DF9ECB62E5}"/>
              </a:ext>
            </a:extLst>
          </p:cNvPr>
          <p:cNvSpPr txBox="1">
            <a:spLocks/>
          </p:cNvSpPr>
          <p:nvPr/>
        </p:nvSpPr>
        <p:spPr>
          <a:xfrm>
            <a:off x="597748" y="3093606"/>
            <a:ext cx="6248442" cy="5085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Thank you.</a:t>
            </a:r>
          </a:p>
          <a:p>
            <a:endParaRPr lang="en-US" sz="4000" dirty="0"/>
          </a:p>
          <a:p>
            <a:r>
              <a:rPr lang="en-US" sz="3672" dirty="0"/>
              <a:t>Q&amp;A</a:t>
            </a:r>
          </a:p>
        </p:txBody>
      </p:sp>
    </p:spTree>
    <p:extLst>
      <p:ext uri="{BB962C8B-B14F-4D97-AF65-F5344CB8AC3E}">
        <p14:creationId xmlns:p14="http://schemas.microsoft.com/office/powerpoint/2010/main" val="554015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407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Kubernetes : Cloud Infrastructure</a:t>
            </a:r>
            <a:endParaRPr lang="en-US" b="1" dirty="0"/>
          </a:p>
        </p:txBody>
      </p:sp>
      <p:pic>
        <p:nvPicPr>
          <p:cNvPr id="7" name="Content Placeholder 6"/>
          <p:cNvPicPr>
            <a:picLocks noGrp="1" noChangeAspect="1"/>
          </p:cNvPicPr>
          <p:nvPr>
            <p:ph idx="1"/>
          </p:nvPr>
        </p:nvPicPr>
        <p:blipFill>
          <a:blip r:embed="rId3"/>
          <a:stretch>
            <a:fillRect/>
          </a:stretch>
        </p:blipFill>
        <p:spPr>
          <a:xfrm>
            <a:off x="2869454" y="1690688"/>
            <a:ext cx="6453092" cy="4351338"/>
          </a:xfrm>
          <a:prstGeom prst="rect">
            <a:avLst/>
          </a:prstGeom>
        </p:spPr>
      </p:pic>
    </p:spTree>
    <p:extLst>
      <p:ext uri="{BB962C8B-B14F-4D97-AF65-F5344CB8AC3E}">
        <p14:creationId xmlns:p14="http://schemas.microsoft.com/office/powerpoint/2010/main" val="15813857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Deploying a Node App to Google Cloud with Kubernetes</a:t>
            </a:r>
          </a:p>
        </p:txBody>
      </p:sp>
      <p:sp>
        <p:nvSpPr>
          <p:cNvPr id="4" name="Rectangle 3"/>
          <p:cNvSpPr/>
          <p:nvPr/>
        </p:nvSpPr>
        <p:spPr>
          <a:xfrm>
            <a:off x="513348" y="1883948"/>
            <a:ext cx="4668252" cy="2308324"/>
          </a:xfrm>
          <a:prstGeom prst="rect">
            <a:avLst/>
          </a:prstGeom>
        </p:spPr>
        <p:txBody>
          <a:bodyPr wrap="square">
            <a:spAutoFit/>
          </a:bodyPr>
          <a:lstStyle/>
          <a:p>
            <a:r>
              <a:rPr lang="en-US" b="1" dirty="0">
                <a:solidFill>
                  <a:srgbClr val="002060"/>
                </a:solidFill>
              </a:rPr>
              <a:t>Kubernetes cluster on Google Kubernetes Engine (GKE).</a:t>
            </a:r>
          </a:p>
          <a:p>
            <a:endParaRPr lang="en-US" dirty="0"/>
          </a:p>
          <a:p>
            <a:r>
              <a:rPr lang="en-US" dirty="0"/>
              <a:t>Dependencies:</a:t>
            </a:r>
          </a:p>
          <a:p>
            <a:endParaRPr lang="en-US" dirty="0"/>
          </a:p>
          <a:p>
            <a:r>
              <a:rPr lang="en-US" dirty="0"/>
              <a:t>Docker v20.10.10</a:t>
            </a:r>
          </a:p>
          <a:p>
            <a:r>
              <a:rPr lang="en-US" dirty="0" err="1"/>
              <a:t>Kubectl</a:t>
            </a:r>
            <a:r>
              <a:rPr lang="en-US" dirty="0"/>
              <a:t> v1.20.8</a:t>
            </a:r>
          </a:p>
          <a:p>
            <a:r>
              <a:rPr lang="en-US" dirty="0"/>
              <a:t>Google Cloud SDK v365.0.1</a:t>
            </a:r>
          </a:p>
        </p:txBody>
      </p:sp>
      <p:sp>
        <p:nvSpPr>
          <p:cNvPr id="5" name="Rectangle 4"/>
          <p:cNvSpPr/>
          <p:nvPr/>
        </p:nvSpPr>
        <p:spPr>
          <a:xfrm>
            <a:off x="5181600" y="1184480"/>
            <a:ext cx="6096000" cy="5355312"/>
          </a:xfrm>
          <a:prstGeom prst="rect">
            <a:avLst/>
          </a:prstGeom>
        </p:spPr>
        <p:txBody>
          <a:bodyPr>
            <a:spAutoFit/>
          </a:bodyPr>
          <a:lstStyle/>
          <a:p>
            <a:pPr algn="just"/>
            <a:r>
              <a:rPr lang="en-US" dirty="0"/>
              <a:t>Objectives</a:t>
            </a:r>
          </a:p>
          <a:p>
            <a:pPr algn="just"/>
            <a:r>
              <a:rPr lang="en-US" dirty="0"/>
              <a:t>By the end of this tutorial, you should be able to:</a:t>
            </a:r>
          </a:p>
          <a:p>
            <a:pPr algn="just"/>
            <a:endParaRPr lang="en-US" dirty="0"/>
          </a:p>
          <a:p>
            <a:pPr marL="285750" indent="-285750" algn="just">
              <a:buFont typeface="Wingdings" panose="05000000000000000000" pitchFamily="2" charset="2"/>
              <a:buChar char="ü"/>
            </a:pPr>
            <a:r>
              <a:rPr lang="en-US" dirty="0"/>
              <a:t>Explain what container orchestration is and why you may need to use an orchestration tool</a:t>
            </a:r>
          </a:p>
          <a:p>
            <a:pPr marL="285750" indent="-285750" algn="just">
              <a:buFont typeface="Wingdings" panose="05000000000000000000" pitchFamily="2" charset="2"/>
              <a:buChar char="ü"/>
            </a:pPr>
            <a:r>
              <a:rPr lang="en-US" dirty="0"/>
              <a:t>Discuss the pros and cons of using Kubernetes over other orchestration tools like Docker Swarm and AWS Elastic Container Service (ECS)</a:t>
            </a:r>
          </a:p>
          <a:p>
            <a:pPr marL="285750" indent="-285750" algn="just">
              <a:buFont typeface="Wingdings" panose="05000000000000000000" pitchFamily="2" charset="2"/>
              <a:buChar char="ü"/>
            </a:pPr>
            <a:r>
              <a:rPr lang="en-US" dirty="0"/>
              <a:t>Explain the following Kubernetes primitives: Node, Pod, Service, Label, Deployment, Ingress, and Volume</a:t>
            </a:r>
          </a:p>
          <a:p>
            <a:pPr marL="285750" indent="-285750" algn="just">
              <a:buFont typeface="Wingdings" panose="05000000000000000000" pitchFamily="2" charset="2"/>
              <a:buChar char="ü"/>
            </a:pPr>
            <a:r>
              <a:rPr lang="en-US" dirty="0"/>
              <a:t>Spin up a Node-based </a:t>
            </a:r>
            <a:r>
              <a:rPr lang="en-US" dirty="0" err="1"/>
              <a:t>microservice</a:t>
            </a:r>
            <a:r>
              <a:rPr lang="en-US" dirty="0"/>
              <a:t> locally with Docker Compose</a:t>
            </a:r>
          </a:p>
          <a:p>
            <a:pPr marL="285750" indent="-285750" algn="just">
              <a:buFont typeface="Wingdings" panose="05000000000000000000" pitchFamily="2" charset="2"/>
              <a:buChar char="ü"/>
            </a:pPr>
            <a:r>
              <a:rPr lang="en-US" dirty="0"/>
              <a:t>Configure a Kubernetes cluster to run on Google Cloud Platform (GCP)</a:t>
            </a:r>
          </a:p>
          <a:p>
            <a:pPr marL="285750" indent="-285750" algn="just">
              <a:buFont typeface="Wingdings" panose="05000000000000000000" pitchFamily="2" charset="2"/>
              <a:buChar char="ü"/>
            </a:pPr>
            <a:r>
              <a:rPr lang="en-US" dirty="0"/>
              <a:t>Set up a volume to hold </a:t>
            </a:r>
            <a:r>
              <a:rPr lang="en-US" dirty="0" err="1"/>
              <a:t>Postgres</a:t>
            </a:r>
            <a:r>
              <a:rPr lang="en-US" dirty="0"/>
              <a:t> data within a Kubernetes cluster</a:t>
            </a:r>
          </a:p>
          <a:p>
            <a:pPr marL="285750" indent="-285750" algn="just">
              <a:buFont typeface="Wingdings" panose="05000000000000000000" pitchFamily="2" charset="2"/>
              <a:buChar char="ü"/>
            </a:pPr>
            <a:r>
              <a:rPr lang="en-US" dirty="0"/>
              <a:t>Use Kubernetes Secrets to manage sensitive information</a:t>
            </a:r>
          </a:p>
          <a:p>
            <a:pPr marL="285750" indent="-285750" algn="just">
              <a:buFont typeface="Wingdings" panose="05000000000000000000" pitchFamily="2" charset="2"/>
              <a:buChar char="ü"/>
            </a:pPr>
            <a:r>
              <a:rPr lang="en-US" dirty="0"/>
              <a:t>Run Node and </a:t>
            </a:r>
            <a:r>
              <a:rPr lang="en-US" dirty="0" err="1"/>
              <a:t>Postgres</a:t>
            </a:r>
            <a:r>
              <a:rPr lang="en-US" dirty="0"/>
              <a:t> on Kubernetes</a:t>
            </a:r>
          </a:p>
          <a:p>
            <a:pPr marL="285750" indent="-285750" algn="just">
              <a:buFont typeface="Wingdings" panose="05000000000000000000" pitchFamily="2" charset="2"/>
              <a:buChar char="ü"/>
            </a:pPr>
            <a:r>
              <a:rPr lang="en-US" dirty="0"/>
              <a:t>Expose a Node API to external users via a Load Balancer</a:t>
            </a:r>
          </a:p>
        </p:txBody>
      </p:sp>
    </p:spTree>
    <p:extLst>
      <p:ext uri="{BB962C8B-B14F-4D97-AF65-F5344CB8AC3E}">
        <p14:creationId xmlns:p14="http://schemas.microsoft.com/office/powerpoint/2010/main" val="2092465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4589" y="1007512"/>
            <a:ext cx="5213685" cy="5570756"/>
          </a:xfrm>
          <a:prstGeom prst="rect">
            <a:avLst/>
          </a:prstGeom>
        </p:spPr>
        <p:txBody>
          <a:bodyPr wrap="square">
            <a:spAutoFit/>
          </a:bodyPr>
          <a:lstStyle/>
          <a:p>
            <a:pPr algn="just"/>
            <a:r>
              <a:rPr lang="en-US" sz="3200" dirty="0">
                <a:solidFill>
                  <a:srgbClr val="002060"/>
                </a:solidFill>
              </a:rPr>
              <a:t>Container Orchestration?</a:t>
            </a:r>
          </a:p>
          <a:p>
            <a:pPr algn="just"/>
            <a:r>
              <a:rPr lang="en-US" dirty="0"/>
              <a:t>As you move from deploying containers on a single machine to deploying them across a number of machines, you'll need an orchestration tool to manage (and automate) the arrangement, coordination, and availability of the containers across the entire system.</a:t>
            </a:r>
          </a:p>
          <a:p>
            <a:pPr algn="just"/>
            <a:endParaRPr lang="en-US" dirty="0"/>
          </a:p>
          <a:p>
            <a:pPr algn="just"/>
            <a:r>
              <a:rPr lang="en-US" dirty="0"/>
              <a:t>Orchestration </a:t>
            </a:r>
            <a:r>
              <a:rPr lang="en-US" dirty="0" smtClean="0"/>
              <a:t>tools:</a:t>
            </a:r>
          </a:p>
          <a:p>
            <a:pPr marL="800100" lvl="1" indent="-342900">
              <a:buFont typeface="+mj-lt"/>
              <a:buAutoNum type="alphaLcPeriod"/>
            </a:pPr>
            <a:r>
              <a:rPr lang="en-US" dirty="0"/>
              <a:t>Cross-server container communication</a:t>
            </a:r>
          </a:p>
          <a:p>
            <a:pPr marL="800100" lvl="1" indent="-342900">
              <a:buFont typeface="+mj-lt"/>
              <a:buAutoNum type="alphaLcPeriod"/>
            </a:pPr>
            <a:r>
              <a:rPr lang="en-US" dirty="0"/>
              <a:t>Horizontal scaling</a:t>
            </a:r>
          </a:p>
          <a:p>
            <a:pPr marL="800100" lvl="1" indent="-342900">
              <a:buFont typeface="+mj-lt"/>
              <a:buAutoNum type="alphaLcPeriod"/>
            </a:pPr>
            <a:r>
              <a:rPr lang="en-US" dirty="0"/>
              <a:t>Service discovery</a:t>
            </a:r>
          </a:p>
          <a:p>
            <a:pPr marL="800100" lvl="1" indent="-342900">
              <a:buFont typeface="+mj-lt"/>
              <a:buAutoNum type="alphaLcPeriod"/>
            </a:pPr>
            <a:r>
              <a:rPr lang="en-US" dirty="0"/>
              <a:t>Load balancing</a:t>
            </a:r>
          </a:p>
          <a:p>
            <a:pPr marL="800100" lvl="1" indent="-342900">
              <a:buFont typeface="+mj-lt"/>
              <a:buAutoNum type="alphaLcPeriod"/>
            </a:pPr>
            <a:r>
              <a:rPr lang="en-US" dirty="0"/>
              <a:t>Security/TLS</a:t>
            </a:r>
          </a:p>
          <a:p>
            <a:pPr marL="800100" lvl="1" indent="-342900">
              <a:buFont typeface="+mj-lt"/>
              <a:buAutoNum type="alphaLcPeriod"/>
            </a:pPr>
            <a:r>
              <a:rPr lang="en-US" dirty="0"/>
              <a:t>Zero-downtime deploys</a:t>
            </a:r>
          </a:p>
          <a:p>
            <a:pPr marL="800100" lvl="1" indent="-342900">
              <a:buFont typeface="+mj-lt"/>
              <a:buAutoNum type="alphaLcPeriod"/>
            </a:pPr>
            <a:r>
              <a:rPr lang="en-US" dirty="0"/>
              <a:t>Rollbacks</a:t>
            </a:r>
          </a:p>
          <a:p>
            <a:pPr marL="800100" lvl="1" indent="-342900">
              <a:buFont typeface="+mj-lt"/>
              <a:buAutoNum type="alphaLcPeriod"/>
            </a:pPr>
            <a:r>
              <a:rPr lang="en-US" dirty="0"/>
              <a:t>Logging</a:t>
            </a:r>
          </a:p>
          <a:p>
            <a:pPr marL="800100" lvl="1" indent="-342900">
              <a:buFont typeface="+mj-lt"/>
              <a:buAutoNum type="alphaLcPeriod"/>
            </a:pPr>
            <a:r>
              <a:rPr lang="en-US" dirty="0"/>
              <a:t>Monitoring</a:t>
            </a:r>
          </a:p>
          <a:p>
            <a:pPr algn="just"/>
            <a:endParaRPr lang="en-US" dirty="0"/>
          </a:p>
        </p:txBody>
      </p:sp>
      <p:sp>
        <p:nvSpPr>
          <p:cNvPr id="5" name="Rectangle 4"/>
          <p:cNvSpPr/>
          <p:nvPr/>
        </p:nvSpPr>
        <p:spPr>
          <a:xfrm>
            <a:off x="5962815" y="116123"/>
            <a:ext cx="6231771" cy="369332"/>
          </a:xfrm>
          <a:prstGeom prst="rect">
            <a:avLst/>
          </a:prstGeom>
        </p:spPr>
        <p:txBody>
          <a:bodyPr wrap="none">
            <a:spAutoFit/>
          </a:bodyPr>
          <a:lstStyle/>
          <a:p>
            <a:r>
              <a:rPr lang="en-US" b="1" dirty="0">
                <a:solidFill>
                  <a:srgbClr val="0070C0"/>
                </a:solidFill>
              </a:rPr>
              <a:t>Deploying a Node App to Google Cloud with </a:t>
            </a:r>
            <a:r>
              <a:rPr lang="en-US" b="1" dirty="0" smtClean="0">
                <a:solidFill>
                  <a:srgbClr val="0070C0"/>
                </a:solidFill>
              </a:rPr>
              <a:t>Kubernetes (Con’s)</a:t>
            </a:r>
            <a:endParaRPr lang="en-US" dirty="0">
              <a:solidFill>
                <a:srgbClr val="0070C0"/>
              </a:solidFill>
            </a:endParaRPr>
          </a:p>
        </p:txBody>
      </p:sp>
      <p:sp>
        <p:nvSpPr>
          <p:cNvPr id="6" name="Rectangle 5"/>
          <p:cNvSpPr/>
          <p:nvPr/>
        </p:nvSpPr>
        <p:spPr>
          <a:xfrm>
            <a:off x="6240379" y="1007512"/>
            <a:ext cx="5213685" cy="3416320"/>
          </a:xfrm>
          <a:prstGeom prst="rect">
            <a:avLst/>
          </a:prstGeom>
        </p:spPr>
        <p:txBody>
          <a:bodyPr wrap="square">
            <a:spAutoFit/>
          </a:bodyPr>
          <a:lstStyle/>
          <a:p>
            <a:pPr algn="just"/>
            <a:r>
              <a:rPr lang="en-US" dirty="0"/>
              <a:t>This is where </a:t>
            </a:r>
            <a:r>
              <a:rPr lang="en-US" dirty="0">
                <a:hlinkClick r:id="rId3"/>
              </a:rPr>
              <a:t>Kubernetes</a:t>
            </a:r>
            <a:r>
              <a:rPr lang="en-US" dirty="0"/>
              <a:t> fits in along with a number of other orchestration tools, like </a:t>
            </a:r>
            <a:r>
              <a:rPr lang="en-US" dirty="0">
                <a:hlinkClick r:id="rId4"/>
              </a:rPr>
              <a:t>Docker Swarm</a:t>
            </a:r>
            <a:r>
              <a:rPr lang="en-US" dirty="0"/>
              <a:t>, </a:t>
            </a:r>
            <a:r>
              <a:rPr lang="en-US" dirty="0">
                <a:hlinkClick r:id="rId5"/>
              </a:rPr>
              <a:t>ECS</a:t>
            </a:r>
            <a:r>
              <a:rPr lang="en-US" dirty="0"/>
              <a:t>, </a:t>
            </a:r>
            <a:r>
              <a:rPr lang="en-US" dirty="0" err="1">
                <a:hlinkClick r:id="rId6"/>
              </a:rPr>
              <a:t>Mesos</a:t>
            </a:r>
            <a:r>
              <a:rPr lang="en-US" dirty="0"/>
              <a:t>, and </a:t>
            </a:r>
            <a:r>
              <a:rPr lang="en-US" dirty="0">
                <a:hlinkClick r:id="rId7"/>
              </a:rPr>
              <a:t>Nomad</a:t>
            </a:r>
            <a:r>
              <a:rPr lang="en-US" dirty="0"/>
              <a:t>.</a:t>
            </a:r>
          </a:p>
          <a:p>
            <a:pPr algn="just"/>
            <a:r>
              <a:rPr lang="en-US" dirty="0"/>
              <a:t>Which one should you use?</a:t>
            </a:r>
          </a:p>
          <a:p>
            <a:pPr algn="just"/>
            <a:r>
              <a:rPr lang="en-US" dirty="0"/>
              <a:t>use </a:t>
            </a:r>
            <a:r>
              <a:rPr lang="en-US" i="1" dirty="0"/>
              <a:t>Kubernetes</a:t>
            </a:r>
            <a:r>
              <a:rPr lang="en-US" dirty="0"/>
              <a:t> if you need to manage large, complex clusters</a:t>
            </a:r>
          </a:p>
          <a:p>
            <a:pPr algn="just"/>
            <a:r>
              <a:rPr lang="en-US" dirty="0"/>
              <a:t>use </a:t>
            </a:r>
            <a:r>
              <a:rPr lang="en-US" i="1" dirty="0"/>
              <a:t>Docker Swarm</a:t>
            </a:r>
            <a:r>
              <a:rPr lang="en-US" dirty="0"/>
              <a:t> if you are just getting started and/or need to manage small to medium-sized clusters</a:t>
            </a:r>
          </a:p>
          <a:p>
            <a:pPr algn="just"/>
            <a:r>
              <a:rPr lang="en-US" dirty="0"/>
              <a:t>use </a:t>
            </a:r>
            <a:r>
              <a:rPr lang="en-US" i="1" dirty="0"/>
              <a:t>ECS</a:t>
            </a:r>
            <a:r>
              <a:rPr lang="en-US" dirty="0"/>
              <a:t> if you're already using a number of AWS services</a:t>
            </a:r>
          </a:p>
          <a:p>
            <a:pPr algn="just"/>
            <a:endParaRPr lang="en-US" dirty="0"/>
          </a:p>
        </p:txBody>
      </p:sp>
      <p:sp>
        <p:nvSpPr>
          <p:cNvPr id="7" name="Rectangle 6"/>
          <p:cNvSpPr/>
          <p:nvPr/>
        </p:nvSpPr>
        <p:spPr>
          <a:xfrm>
            <a:off x="5946773" y="4531901"/>
            <a:ext cx="6096000" cy="769441"/>
          </a:xfrm>
          <a:prstGeom prst="rect">
            <a:avLst/>
          </a:prstGeom>
        </p:spPr>
        <p:txBody>
          <a:bodyPr>
            <a:spAutoFit/>
          </a:bodyPr>
          <a:lstStyle/>
          <a:p>
            <a:r>
              <a:rPr lang="en-US" sz="1100" dirty="0" smtClean="0"/>
              <a:t>Tool</a:t>
            </a:r>
            <a:r>
              <a:rPr lang="en-US" sz="1100" dirty="0"/>
              <a:t>	</a:t>
            </a:r>
            <a:r>
              <a:rPr lang="en-US" sz="1100" dirty="0" smtClean="0"/>
              <a:t> Pros</a:t>
            </a:r>
            <a:r>
              <a:rPr lang="en-US" sz="1100" dirty="0"/>
              <a:t>	</a:t>
            </a:r>
            <a:r>
              <a:rPr lang="en-US" sz="1100" dirty="0" smtClean="0"/>
              <a:t>                                                         Cons</a:t>
            </a:r>
            <a:endParaRPr lang="en-US" sz="1100" dirty="0"/>
          </a:p>
          <a:p>
            <a:r>
              <a:rPr lang="en-US" sz="1100" dirty="0"/>
              <a:t>Kubernetes	large community, flexible, most features, hip	complex setup, high learning curve, hip</a:t>
            </a:r>
          </a:p>
          <a:p>
            <a:r>
              <a:rPr lang="en-US" sz="1100" dirty="0"/>
              <a:t>Docker Swarm	easy to set up, perfect for smaller clusters	limited by the Docker API</a:t>
            </a:r>
          </a:p>
          <a:p>
            <a:r>
              <a:rPr lang="en-US" sz="1100" dirty="0"/>
              <a:t>ECS	fully-managed service, integrated with AWS	vendor lock-in</a:t>
            </a:r>
          </a:p>
        </p:txBody>
      </p:sp>
      <p:sp>
        <p:nvSpPr>
          <p:cNvPr id="8" name="Rectangle 7"/>
          <p:cNvSpPr/>
          <p:nvPr/>
        </p:nvSpPr>
        <p:spPr>
          <a:xfrm>
            <a:off x="5946773" y="5301342"/>
            <a:ext cx="6096000" cy="1200329"/>
          </a:xfrm>
          <a:prstGeom prst="rect">
            <a:avLst/>
          </a:prstGeom>
        </p:spPr>
        <p:txBody>
          <a:bodyPr>
            <a:spAutoFit/>
          </a:bodyPr>
          <a:lstStyle/>
          <a:p>
            <a:r>
              <a:rPr lang="en-US" dirty="0" smtClean="0"/>
              <a:t>Managed </a:t>
            </a:r>
            <a:r>
              <a:rPr lang="en-US" dirty="0"/>
              <a:t>Kubernetes services on the market:</a:t>
            </a:r>
          </a:p>
          <a:p>
            <a:r>
              <a:rPr lang="en-US" u="sng" dirty="0">
                <a:hlinkClick r:id="rId8"/>
              </a:rPr>
              <a:t>Google Kubernetes Engine</a:t>
            </a:r>
            <a:r>
              <a:rPr lang="en-US" dirty="0"/>
              <a:t> (GKE)</a:t>
            </a:r>
          </a:p>
          <a:p>
            <a:r>
              <a:rPr lang="en-US" dirty="0">
                <a:hlinkClick r:id="rId9"/>
              </a:rPr>
              <a:t>Elastic Container Service</a:t>
            </a:r>
            <a:r>
              <a:rPr lang="en-US" dirty="0"/>
              <a:t> (EKS)</a:t>
            </a:r>
          </a:p>
          <a:p>
            <a:r>
              <a:rPr lang="en-US" dirty="0">
                <a:hlinkClick r:id="rId10"/>
              </a:rPr>
              <a:t>Azure Kubernetes Service</a:t>
            </a:r>
            <a:r>
              <a:rPr lang="en-US" dirty="0"/>
              <a:t> (AKS)</a:t>
            </a:r>
          </a:p>
        </p:txBody>
      </p:sp>
    </p:spTree>
    <p:extLst>
      <p:ext uri="{BB962C8B-B14F-4D97-AF65-F5344CB8AC3E}">
        <p14:creationId xmlns:p14="http://schemas.microsoft.com/office/powerpoint/2010/main" val="3674682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631" y="116123"/>
            <a:ext cx="5213685" cy="861774"/>
          </a:xfrm>
          <a:prstGeom prst="rect">
            <a:avLst/>
          </a:prstGeom>
        </p:spPr>
        <p:txBody>
          <a:bodyPr wrap="square">
            <a:spAutoFit/>
          </a:bodyPr>
          <a:lstStyle/>
          <a:p>
            <a:pPr algn="just"/>
            <a:r>
              <a:rPr lang="en-US" sz="3200" dirty="0">
                <a:solidFill>
                  <a:srgbClr val="002060"/>
                </a:solidFill>
              </a:rPr>
              <a:t>Kubernetes </a:t>
            </a:r>
            <a:r>
              <a:rPr lang="en-US" sz="3200" dirty="0" smtClean="0">
                <a:solidFill>
                  <a:srgbClr val="002060"/>
                </a:solidFill>
              </a:rPr>
              <a:t>Concepts</a:t>
            </a:r>
            <a:endParaRPr lang="en-US" sz="3200" dirty="0">
              <a:solidFill>
                <a:srgbClr val="002060"/>
              </a:solidFill>
            </a:endParaRPr>
          </a:p>
          <a:p>
            <a:pPr algn="just"/>
            <a:endParaRPr lang="en-US" dirty="0"/>
          </a:p>
        </p:txBody>
      </p:sp>
      <p:sp>
        <p:nvSpPr>
          <p:cNvPr id="5" name="Rectangle 4"/>
          <p:cNvSpPr/>
          <p:nvPr/>
        </p:nvSpPr>
        <p:spPr>
          <a:xfrm>
            <a:off x="5962815" y="116123"/>
            <a:ext cx="6231771" cy="369332"/>
          </a:xfrm>
          <a:prstGeom prst="rect">
            <a:avLst/>
          </a:prstGeom>
        </p:spPr>
        <p:txBody>
          <a:bodyPr wrap="none">
            <a:spAutoFit/>
          </a:bodyPr>
          <a:lstStyle/>
          <a:p>
            <a:r>
              <a:rPr lang="en-US" b="1" dirty="0">
                <a:solidFill>
                  <a:srgbClr val="0070C0"/>
                </a:solidFill>
              </a:rPr>
              <a:t>Deploying a Node App to Google Cloud with </a:t>
            </a:r>
            <a:r>
              <a:rPr lang="en-US" b="1" dirty="0" smtClean="0">
                <a:solidFill>
                  <a:srgbClr val="0070C0"/>
                </a:solidFill>
              </a:rPr>
              <a:t>Kubernetes (Con’s)</a:t>
            </a:r>
            <a:endParaRPr lang="en-US" dirty="0">
              <a:solidFill>
                <a:srgbClr val="0070C0"/>
              </a:solidFill>
            </a:endParaRPr>
          </a:p>
        </p:txBody>
      </p:sp>
      <p:sp>
        <p:nvSpPr>
          <p:cNvPr id="6" name="Rectangle 5"/>
          <p:cNvSpPr/>
          <p:nvPr/>
        </p:nvSpPr>
        <p:spPr>
          <a:xfrm>
            <a:off x="6240379" y="1007512"/>
            <a:ext cx="5213685" cy="369332"/>
          </a:xfrm>
          <a:prstGeom prst="rect">
            <a:avLst/>
          </a:prstGeom>
        </p:spPr>
        <p:txBody>
          <a:bodyPr wrap="square">
            <a:spAutoFit/>
          </a:bodyPr>
          <a:lstStyle/>
          <a:p>
            <a:r>
              <a:rPr lang="en-US" dirty="0"/>
              <a:t>Project</a:t>
            </a:r>
          </a:p>
        </p:txBody>
      </p:sp>
      <p:sp>
        <p:nvSpPr>
          <p:cNvPr id="12" name="Rectangle 3"/>
          <p:cNvSpPr>
            <a:spLocks noChangeArrowheads="1"/>
          </p:cNvSpPr>
          <p:nvPr/>
        </p:nvSpPr>
        <p:spPr bwMode="auto">
          <a:xfrm>
            <a:off x="240631" y="805137"/>
            <a:ext cx="6304548"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12529"/>
                </a:solidFill>
                <a:effectLst/>
                <a:latin typeface="-apple-system"/>
              </a:rPr>
              <a:t> </a:t>
            </a:r>
            <a:r>
              <a:rPr kumimoji="0" lang="en-US" altLang="en-US" sz="1200" b="0" i="0" u="none" strike="noStrike" cap="none" normalizeH="0" baseline="0" dirty="0" smtClean="0">
                <a:ln>
                  <a:noFill/>
                </a:ln>
                <a:solidFill>
                  <a:srgbClr val="1972D1"/>
                </a:solidFill>
                <a:effectLst/>
                <a:latin typeface="-apple-system"/>
                <a:hlinkClick r:id="rId3"/>
              </a:rPr>
              <a:t>Kubernetes API</a:t>
            </a:r>
            <a:r>
              <a:rPr kumimoji="0" lang="en-US" altLang="en-US" sz="1200" b="0" i="0" u="none" strike="noStrike" cap="none" normalizeH="0" baseline="0" dirty="0" smtClean="0">
                <a:ln>
                  <a:noFill/>
                </a:ln>
                <a:solidFill>
                  <a:srgbClr val="212529"/>
                </a:solidFill>
                <a:effectLst/>
                <a:latin typeface="-apple-system"/>
              </a:rPr>
              <a:t>:</a:t>
            </a:r>
            <a:endParaRPr kumimoji="0" lang="en-US" altLang="en-US" sz="8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solidFill>
                  <a:srgbClr val="212529"/>
                </a:solidFill>
                <a:effectLst/>
                <a:latin typeface="-apple-system"/>
              </a:rPr>
              <a:t>A </a:t>
            </a:r>
            <a:r>
              <a:rPr kumimoji="0" lang="en-US" altLang="en-US" sz="1200" b="1" i="0" u="none" strike="noStrike" cap="none" normalizeH="0" baseline="0" dirty="0" smtClean="0">
                <a:ln>
                  <a:noFill/>
                </a:ln>
                <a:solidFill>
                  <a:srgbClr val="1972D1"/>
                </a:solidFill>
                <a:effectLst/>
                <a:latin typeface="-apple-system"/>
                <a:hlinkClick r:id="rId4"/>
              </a:rPr>
              <a:t>Node</a:t>
            </a:r>
            <a:r>
              <a:rPr kumimoji="0" lang="en-US" altLang="en-US" sz="1200" b="0" i="0" u="none" strike="noStrike" cap="none" normalizeH="0" baseline="0" dirty="0" smtClean="0">
                <a:ln>
                  <a:noFill/>
                </a:ln>
                <a:solidFill>
                  <a:srgbClr val="212529"/>
                </a:solidFill>
                <a:effectLst/>
                <a:latin typeface="-apple-system"/>
              </a:rPr>
              <a:t> is a worker machine provisioned to run Kubernetes. Each Node is managed by the Kubernetes master.</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solidFill>
                  <a:srgbClr val="212529"/>
                </a:solidFill>
                <a:effectLst/>
                <a:latin typeface="-apple-system"/>
              </a:rPr>
              <a:t>A </a:t>
            </a:r>
            <a:r>
              <a:rPr kumimoji="0" lang="en-US" altLang="en-US" sz="1200" b="1" i="0" u="none" strike="noStrike" cap="none" normalizeH="0" baseline="0" dirty="0" smtClean="0">
                <a:ln>
                  <a:noFill/>
                </a:ln>
                <a:solidFill>
                  <a:srgbClr val="1972D1"/>
                </a:solidFill>
                <a:effectLst/>
                <a:latin typeface="-apple-system"/>
                <a:hlinkClick r:id="rId5"/>
              </a:rPr>
              <a:t>Pod</a:t>
            </a:r>
            <a:r>
              <a:rPr kumimoji="0" lang="en-US" altLang="en-US" sz="1200" b="0" i="0" u="none" strike="noStrike" cap="none" normalizeH="0" baseline="0" dirty="0" smtClean="0">
                <a:ln>
                  <a:noFill/>
                </a:ln>
                <a:solidFill>
                  <a:srgbClr val="212529"/>
                </a:solidFill>
                <a:effectLst/>
                <a:latin typeface="-apple-system"/>
              </a:rPr>
              <a:t> is a logical, tightly-coupled group of application containers that run on a Node. Containers in a Pod are deployed together and share resources (like data volumes and network addresses). Multiple Pods can run on a single Node.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smtClean="0">
                <a:ln>
                  <a:noFill/>
                </a:ln>
                <a:solidFill>
                  <a:srgbClr val="212529"/>
                </a:solidFill>
                <a:effectLst/>
                <a:latin typeface="-apple-system"/>
              </a:rPr>
              <a:t>A </a:t>
            </a:r>
            <a:r>
              <a:rPr kumimoji="0" lang="en-US" altLang="en-US" sz="1200" b="1" i="0" u="none" strike="noStrike" cap="none" normalizeH="0" baseline="0" dirty="0" smtClean="0">
                <a:ln>
                  <a:noFill/>
                </a:ln>
                <a:solidFill>
                  <a:srgbClr val="1972D1"/>
                </a:solidFill>
                <a:effectLst/>
                <a:latin typeface="-apple-system"/>
                <a:hlinkClick r:id="rId6"/>
              </a:rPr>
              <a:t>Service</a:t>
            </a:r>
            <a:r>
              <a:rPr kumimoji="0" lang="en-US" altLang="en-US" sz="1200" b="0" i="0" u="none" strike="noStrike" cap="none" normalizeH="0" baseline="0" dirty="0" smtClean="0">
                <a:ln>
                  <a:noFill/>
                </a:ln>
                <a:solidFill>
                  <a:srgbClr val="212529"/>
                </a:solidFill>
                <a:effectLst/>
                <a:latin typeface="-apple-system"/>
              </a:rPr>
              <a:t> is a logical set of Pods that perform a similar function. It enables load balancing and service discovery. It's an abstraction layer over the Pods; Pods are meant to be ephemeral while services are much more persistent.</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smtClean="0">
                <a:ln>
                  <a:noFill/>
                </a:ln>
                <a:solidFill>
                  <a:srgbClr val="1972D1"/>
                </a:solidFill>
                <a:effectLst/>
                <a:latin typeface="-apple-system"/>
                <a:hlinkClick r:id="rId7"/>
              </a:rPr>
              <a:t>Deployments</a:t>
            </a:r>
            <a:r>
              <a:rPr kumimoji="0" lang="en-US" altLang="en-US" sz="1200" b="0" i="0" u="none" strike="noStrike" cap="none" normalizeH="0" baseline="0" dirty="0" smtClean="0">
                <a:ln>
                  <a:noFill/>
                </a:ln>
                <a:solidFill>
                  <a:srgbClr val="212529"/>
                </a:solidFill>
                <a:effectLst/>
                <a:latin typeface="-apple-system"/>
              </a:rPr>
              <a:t> are used to describe the desired state of Kubernetes. They dictate how Pods are created, deployed, and replicated.</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smtClean="0">
                <a:ln>
                  <a:noFill/>
                </a:ln>
                <a:solidFill>
                  <a:srgbClr val="1972D1"/>
                </a:solidFill>
                <a:effectLst/>
                <a:latin typeface="-apple-system"/>
                <a:hlinkClick r:id="rId8"/>
              </a:rPr>
              <a:t>Labels</a:t>
            </a:r>
            <a:r>
              <a:rPr kumimoji="0" lang="en-US" altLang="en-US" sz="1200" b="0" i="0" u="none" strike="noStrike" cap="none" normalizeH="0" baseline="0" dirty="0" smtClean="0">
                <a:ln>
                  <a:noFill/>
                </a:ln>
                <a:solidFill>
                  <a:srgbClr val="212529"/>
                </a:solidFill>
                <a:effectLst/>
                <a:latin typeface="-apple-system"/>
              </a:rPr>
              <a:t> are key/value pairs that are attached to resources (like Pods) which are used to organize related resources. You can think of them like CSS selectors. For example:</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1" u="none" strike="noStrike" cap="none" normalizeH="0" baseline="0" dirty="0" smtClean="0">
                <a:ln>
                  <a:noFill/>
                </a:ln>
                <a:solidFill>
                  <a:srgbClr val="212529"/>
                </a:solidFill>
                <a:effectLst/>
                <a:latin typeface="-apple-system"/>
              </a:rPr>
              <a:t>Environment</a:t>
            </a:r>
            <a:r>
              <a:rPr kumimoji="0" lang="en-US" altLang="en-US" sz="1200" b="0" i="0" u="none" strike="noStrike" cap="none" normalizeH="0" baseline="0" dirty="0" smtClean="0">
                <a:ln>
                  <a:noFill/>
                </a:ln>
                <a:solidFill>
                  <a:srgbClr val="212529"/>
                </a:solidFill>
                <a:effectLst/>
                <a:latin typeface="-apple-system"/>
              </a:rPr>
              <a:t> - </a:t>
            </a:r>
            <a:r>
              <a:rPr kumimoji="0" lang="en-US" altLang="en-US" sz="900" b="0" i="0" u="none" strike="noStrike" cap="none" normalizeH="0" baseline="0" dirty="0" smtClean="0">
                <a:ln>
                  <a:noFill/>
                </a:ln>
                <a:solidFill>
                  <a:srgbClr val="D44950"/>
                </a:solidFill>
                <a:effectLst/>
                <a:latin typeface="Monaco"/>
              </a:rPr>
              <a:t>dev</a:t>
            </a:r>
            <a:r>
              <a:rPr kumimoji="0" lang="en-US" altLang="en-US" sz="12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smtClean="0">
                <a:ln>
                  <a:noFill/>
                </a:ln>
                <a:solidFill>
                  <a:srgbClr val="D44950"/>
                </a:solidFill>
                <a:effectLst/>
                <a:latin typeface="Monaco"/>
              </a:rPr>
              <a:t>test</a:t>
            </a:r>
            <a:r>
              <a:rPr kumimoji="0" lang="en-US" altLang="en-US" sz="12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smtClean="0">
                <a:ln>
                  <a:noFill/>
                </a:ln>
                <a:solidFill>
                  <a:srgbClr val="D44950"/>
                </a:solidFill>
                <a:effectLst/>
                <a:latin typeface="Monaco"/>
              </a:rPr>
              <a:t>prod</a:t>
            </a:r>
            <a:endParaRPr kumimoji="0" lang="en-US" altLang="en-US" sz="1200" b="0" i="0" u="none" strike="noStrike" cap="none" normalizeH="0" baseline="0" dirty="0" smtClean="0">
              <a:ln>
                <a:noFill/>
              </a:ln>
              <a:solidFill>
                <a:srgbClr val="212529"/>
              </a:solidFill>
              <a:effectLst/>
              <a:latin typeface="-apple-system"/>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1" u="none" strike="noStrike" cap="none" normalizeH="0" baseline="0" dirty="0" smtClean="0">
                <a:ln>
                  <a:noFill/>
                </a:ln>
                <a:solidFill>
                  <a:srgbClr val="212529"/>
                </a:solidFill>
                <a:effectLst/>
                <a:latin typeface="-apple-system"/>
              </a:rPr>
              <a:t>App version</a:t>
            </a:r>
            <a:r>
              <a:rPr kumimoji="0" lang="en-US" altLang="en-US" sz="1200" b="0" i="0" u="none" strike="noStrike" cap="none" normalizeH="0" baseline="0" dirty="0" smtClean="0">
                <a:ln>
                  <a:noFill/>
                </a:ln>
                <a:solidFill>
                  <a:srgbClr val="212529"/>
                </a:solidFill>
                <a:effectLst/>
                <a:latin typeface="-apple-system"/>
              </a:rPr>
              <a:t> - </a:t>
            </a:r>
            <a:r>
              <a:rPr kumimoji="0" lang="en-US" altLang="en-US" sz="900" b="0" i="0" u="none" strike="noStrike" cap="none" normalizeH="0" baseline="0" dirty="0" smtClean="0">
                <a:ln>
                  <a:noFill/>
                </a:ln>
                <a:solidFill>
                  <a:srgbClr val="D44950"/>
                </a:solidFill>
                <a:effectLst/>
                <a:latin typeface="Monaco"/>
              </a:rPr>
              <a:t>beta</a:t>
            </a:r>
            <a:r>
              <a:rPr kumimoji="0" lang="en-US" altLang="en-US" sz="12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smtClean="0">
                <a:ln>
                  <a:noFill/>
                </a:ln>
                <a:solidFill>
                  <a:srgbClr val="D44950"/>
                </a:solidFill>
                <a:effectLst/>
                <a:latin typeface="Monaco"/>
              </a:rPr>
              <a:t>1.2.1</a:t>
            </a:r>
            <a:endParaRPr kumimoji="0" lang="en-US" altLang="en-US" sz="1200" b="0" i="0" u="none" strike="noStrike" cap="none" normalizeH="0" baseline="0" dirty="0" smtClean="0">
              <a:ln>
                <a:noFill/>
              </a:ln>
              <a:solidFill>
                <a:srgbClr val="212529"/>
              </a:solidFill>
              <a:effectLst/>
              <a:latin typeface="-apple-system"/>
            </a:endParaRP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1" u="none" strike="noStrike" cap="none" normalizeH="0" baseline="0" dirty="0" smtClean="0">
                <a:ln>
                  <a:noFill/>
                </a:ln>
                <a:solidFill>
                  <a:srgbClr val="212529"/>
                </a:solidFill>
                <a:effectLst/>
                <a:latin typeface="-apple-system"/>
              </a:rPr>
              <a:t>Type</a:t>
            </a:r>
            <a:r>
              <a:rPr kumimoji="0" lang="en-US" altLang="en-US" sz="1200" b="0" i="0" u="none" strike="noStrike" cap="none" normalizeH="0" baseline="0" dirty="0" smtClean="0">
                <a:ln>
                  <a:noFill/>
                </a:ln>
                <a:solidFill>
                  <a:srgbClr val="212529"/>
                </a:solidFill>
                <a:effectLst/>
                <a:latin typeface="-apple-system"/>
              </a:rPr>
              <a:t> - </a:t>
            </a:r>
            <a:r>
              <a:rPr kumimoji="0" lang="en-US" altLang="en-US" sz="900" b="0" i="0" u="none" strike="noStrike" cap="none" normalizeH="0" baseline="0" dirty="0" smtClean="0">
                <a:ln>
                  <a:noFill/>
                </a:ln>
                <a:solidFill>
                  <a:srgbClr val="D44950"/>
                </a:solidFill>
                <a:effectLst/>
                <a:latin typeface="Monaco"/>
              </a:rPr>
              <a:t>client</a:t>
            </a:r>
            <a:r>
              <a:rPr kumimoji="0" lang="en-US" altLang="en-US" sz="12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smtClean="0">
                <a:ln>
                  <a:noFill/>
                </a:ln>
                <a:solidFill>
                  <a:srgbClr val="D44950"/>
                </a:solidFill>
                <a:effectLst/>
                <a:latin typeface="Monaco"/>
              </a:rPr>
              <a:t>server</a:t>
            </a:r>
            <a:r>
              <a:rPr kumimoji="0" lang="en-US" altLang="en-US" sz="1200" b="0" i="0" u="none" strike="noStrike" cap="none" normalizeH="0" baseline="0" dirty="0" smtClean="0">
                <a:ln>
                  <a:noFill/>
                </a:ln>
                <a:solidFill>
                  <a:srgbClr val="212529"/>
                </a:solidFill>
                <a:effectLst/>
                <a:latin typeface="-apple-system"/>
              </a:rPr>
              <a:t>, </a:t>
            </a:r>
            <a:r>
              <a:rPr kumimoji="0" lang="en-US" altLang="en-US" sz="900" b="0" i="0" u="none" strike="noStrike" cap="none" normalizeH="0" baseline="0" dirty="0" err="1" smtClean="0">
                <a:ln>
                  <a:noFill/>
                </a:ln>
                <a:solidFill>
                  <a:srgbClr val="D44950"/>
                </a:solidFill>
                <a:effectLst/>
                <a:latin typeface="Monaco"/>
              </a:rPr>
              <a:t>db</a:t>
            </a:r>
            <a:endParaRPr kumimoji="0" lang="en-US" altLang="en-US" sz="1200" b="0" i="0" u="none" strike="noStrike" cap="none" normalizeH="0" baseline="0" dirty="0" smtClean="0">
              <a:ln>
                <a:noFill/>
              </a:ln>
              <a:solidFill>
                <a:srgbClr val="212529"/>
              </a:solidFill>
              <a:effectLst/>
              <a:latin typeface="-apple-system"/>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smtClean="0">
                <a:ln>
                  <a:noFill/>
                </a:ln>
                <a:solidFill>
                  <a:srgbClr val="1972D1"/>
                </a:solidFill>
                <a:effectLst/>
                <a:latin typeface="-apple-system"/>
                <a:hlinkClick r:id="rId9"/>
              </a:rPr>
              <a:t>Ingress</a:t>
            </a:r>
            <a:r>
              <a:rPr kumimoji="0" lang="en-US" altLang="en-US" sz="1200" b="0" i="0" u="none" strike="noStrike" cap="none" normalizeH="0" baseline="0" dirty="0" smtClean="0">
                <a:ln>
                  <a:noFill/>
                </a:ln>
                <a:solidFill>
                  <a:srgbClr val="212529"/>
                </a:solidFill>
                <a:effectLst/>
                <a:latin typeface="-apple-system"/>
              </a:rPr>
              <a:t> is a set of routing rules used to control the external access to Services based on the request host or path.</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smtClean="0">
                <a:ln>
                  <a:noFill/>
                </a:ln>
                <a:solidFill>
                  <a:srgbClr val="1972D1"/>
                </a:solidFill>
                <a:effectLst/>
                <a:latin typeface="-apple-system"/>
                <a:hlinkClick r:id="rId10"/>
              </a:rPr>
              <a:t>Volumes</a:t>
            </a:r>
            <a:r>
              <a:rPr kumimoji="0" lang="en-US" altLang="en-US" sz="1200" b="0" i="0" u="none" strike="noStrike" cap="none" normalizeH="0" baseline="0" dirty="0" smtClean="0">
                <a:ln>
                  <a:noFill/>
                </a:ln>
                <a:solidFill>
                  <a:srgbClr val="212529"/>
                </a:solidFill>
                <a:effectLst/>
                <a:latin typeface="-apple-system"/>
              </a:rPr>
              <a:t> are used to persist data beyond the life of a container. They are especially important for </a:t>
            </a:r>
            <a:r>
              <a:rPr kumimoji="0" lang="en-US" altLang="en-US" sz="1200" b="0" i="0" u="none" strike="noStrike" cap="none" normalizeH="0" baseline="0" dirty="0" err="1" smtClean="0">
                <a:ln>
                  <a:noFill/>
                </a:ln>
                <a:solidFill>
                  <a:srgbClr val="212529"/>
                </a:solidFill>
                <a:effectLst/>
                <a:latin typeface="-apple-system"/>
              </a:rPr>
              <a:t>stateful</a:t>
            </a:r>
            <a:r>
              <a:rPr kumimoji="0" lang="en-US" altLang="en-US" sz="1200" b="0" i="0" u="none" strike="noStrike" cap="none" normalizeH="0" baseline="0" dirty="0" smtClean="0">
                <a:ln>
                  <a:noFill/>
                </a:ln>
                <a:solidFill>
                  <a:srgbClr val="212529"/>
                </a:solidFill>
                <a:effectLst/>
                <a:latin typeface="-apple-system"/>
              </a:rPr>
              <a:t> applications like </a:t>
            </a:r>
            <a:r>
              <a:rPr kumimoji="0" lang="en-US" altLang="en-US" sz="1200" b="0" i="0" u="none" strike="noStrike" cap="none" normalizeH="0" baseline="0" dirty="0" err="1" smtClean="0">
                <a:ln>
                  <a:noFill/>
                </a:ln>
                <a:solidFill>
                  <a:srgbClr val="212529"/>
                </a:solidFill>
                <a:effectLst/>
                <a:latin typeface="-apple-system"/>
              </a:rPr>
              <a:t>Redis</a:t>
            </a:r>
            <a:r>
              <a:rPr kumimoji="0" lang="en-US" altLang="en-US" sz="1200" b="0" i="0" u="none" strike="noStrike" cap="none" normalizeH="0" baseline="0" dirty="0" smtClean="0">
                <a:ln>
                  <a:noFill/>
                </a:ln>
                <a:solidFill>
                  <a:srgbClr val="212529"/>
                </a:solidFill>
                <a:effectLst/>
                <a:latin typeface="-apple-system"/>
              </a:rPr>
              <a:t> and </a:t>
            </a:r>
            <a:r>
              <a:rPr kumimoji="0" lang="en-US" altLang="en-US" sz="1200" b="0" i="0" u="none" strike="noStrike" cap="none" normalizeH="0" baseline="0" dirty="0" err="1" smtClean="0">
                <a:ln>
                  <a:noFill/>
                </a:ln>
                <a:solidFill>
                  <a:srgbClr val="212529"/>
                </a:solidFill>
                <a:effectLst/>
                <a:latin typeface="-apple-system"/>
              </a:rPr>
              <a:t>Postgres</a:t>
            </a:r>
            <a:r>
              <a:rPr kumimoji="0" lang="en-US" altLang="en-US" sz="1200" b="0" i="0" u="none" strike="noStrike" cap="none" normalizeH="0" baseline="0" dirty="0" smtClean="0">
                <a:ln>
                  <a:noFill/>
                </a:ln>
                <a:solidFill>
                  <a:srgbClr val="212529"/>
                </a:solidFill>
                <a:effectLst/>
                <a:latin typeface="-apple-system"/>
              </a:rPr>
              <a:t>.</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212529"/>
                </a:solidFill>
                <a:effectLst/>
                <a:latin typeface="-apple-system"/>
              </a:rPr>
              <a:t>A </a:t>
            </a:r>
            <a:r>
              <a:rPr kumimoji="0" lang="en-US" altLang="en-US" sz="1200" b="0" i="1" u="none" strike="noStrike" cap="none" normalizeH="0" baseline="0" dirty="0" err="1" smtClean="0">
                <a:ln>
                  <a:noFill/>
                </a:ln>
                <a:solidFill>
                  <a:srgbClr val="1972D1"/>
                </a:solidFill>
                <a:effectLst/>
                <a:latin typeface="-apple-system"/>
                <a:hlinkClick r:id="rId11"/>
              </a:rPr>
              <a:t>PersistentVolume</a:t>
            </a:r>
            <a:r>
              <a:rPr kumimoji="0" lang="en-US" altLang="en-US" sz="1200" b="0" i="0" u="none" strike="noStrike" cap="none" normalizeH="0" baseline="0" dirty="0" smtClean="0">
                <a:ln>
                  <a:noFill/>
                </a:ln>
                <a:solidFill>
                  <a:srgbClr val="212529"/>
                </a:solidFill>
                <a:effectLst/>
                <a:latin typeface="-apple-system"/>
              </a:rPr>
              <a:t> defines a storage volume independent of the normal Pod-lifecycle. It's managed outside of the particular Pod that it resides in.</a:t>
            </a:r>
          </a:p>
          <a:p>
            <a:pPr marL="457200" marR="0" lvl="1" indent="0" algn="just"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smtClean="0">
                <a:ln>
                  <a:noFill/>
                </a:ln>
                <a:solidFill>
                  <a:srgbClr val="212529"/>
                </a:solidFill>
                <a:effectLst/>
                <a:latin typeface="-apple-system"/>
              </a:rPr>
              <a:t>A </a:t>
            </a:r>
            <a:r>
              <a:rPr kumimoji="0" lang="en-US" altLang="en-US" sz="1200" b="0" i="1" u="none" strike="noStrike" cap="none" normalizeH="0" baseline="0" dirty="0" err="1" smtClean="0">
                <a:ln>
                  <a:noFill/>
                </a:ln>
                <a:solidFill>
                  <a:srgbClr val="1972D1"/>
                </a:solidFill>
                <a:effectLst/>
                <a:latin typeface="-apple-system"/>
                <a:hlinkClick r:id="rId12"/>
              </a:rPr>
              <a:t>PersistentVolumeClaim</a:t>
            </a:r>
            <a:r>
              <a:rPr kumimoji="0" lang="en-US" altLang="en-US" sz="1200" b="0" i="0" u="none" strike="noStrike" cap="none" normalizeH="0" baseline="0" dirty="0" smtClean="0">
                <a:ln>
                  <a:noFill/>
                </a:ln>
                <a:solidFill>
                  <a:srgbClr val="212529"/>
                </a:solidFill>
                <a:effectLst/>
                <a:latin typeface="-apple-system"/>
              </a:rPr>
              <a:t> is a request to use the </a:t>
            </a:r>
            <a:r>
              <a:rPr kumimoji="0" lang="en-US" altLang="en-US" sz="1200" b="0" i="0" u="none" strike="noStrike" cap="none" normalizeH="0" baseline="0" dirty="0" err="1" smtClean="0">
                <a:ln>
                  <a:noFill/>
                </a:ln>
                <a:solidFill>
                  <a:srgbClr val="212529"/>
                </a:solidFill>
                <a:effectLst/>
                <a:latin typeface="-apple-system"/>
              </a:rPr>
              <a:t>PersistentVolume</a:t>
            </a:r>
            <a:r>
              <a:rPr kumimoji="0" lang="en-US" altLang="en-US" sz="1200" b="0" i="0" u="none" strike="noStrike" cap="none" normalizeH="0" baseline="0" dirty="0" smtClean="0">
                <a:ln>
                  <a:noFill/>
                </a:ln>
                <a:solidFill>
                  <a:srgbClr val="212529"/>
                </a:solidFill>
                <a:effectLst/>
                <a:latin typeface="-apple-system"/>
              </a:rPr>
              <a:t> by a user.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6240379" y="1431805"/>
            <a:ext cx="4874924" cy="369332"/>
          </a:xfrm>
          <a:prstGeom prst="rect">
            <a:avLst/>
          </a:prstGeom>
        </p:spPr>
        <p:txBody>
          <a:bodyPr wrap="none">
            <a:spAutoFit/>
          </a:bodyPr>
          <a:lstStyle/>
          <a:p>
            <a:r>
              <a:rPr lang="en-US" dirty="0"/>
              <a:t>https://github.com/testdrivenio/node-kubernetes</a:t>
            </a:r>
          </a:p>
        </p:txBody>
      </p:sp>
    </p:spTree>
    <p:extLst>
      <p:ext uri="{BB962C8B-B14F-4D97-AF65-F5344CB8AC3E}">
        <p14:creationId xmlns:p14="http://schemas.microsoft.com/office/powerpoint/2010/main" val="1112407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2504" y="220579"/>
            <a:ext cx="7591108" cy="757822"/>
          </a:xfrm>
        </p:spPr>
        <p:txBody>
          <a:bodyPr>
            <a:normAutofit/>
          </a:bodyPr>
          <a:lstStyle/>
          <a:p>
            <a:pPr algn="just"/>
            <a:r>
              <a:rPr lang="en-US" sz="2800" b="1" dirty="0">
                <a:solidFill>
                  <a:srgbClr val="0070C0"/>
                </a:solidFill>
              </a:rPr>
              <a:t>What is Google Cloud Platform (GCP</a:t>
            </a:r>
            <a:r>
              <a:rPr lang="en-US" sz="2800" b="1" dirty="0" smtClean="0">
                <a:solidFill>
                  <a:srgbClr val="0070C0"/>
                </a:solidFill>
              </a:rPr>
              <a:t>) (</a:t>
            </a:r>
            <a:r>
              <a:rPr lang="en-US" sz="2800" b="1" dirty="0" err="1" smtClean="0">
                <a:solidFill>
                  <a:srgbClr val="0070C0"/>
                </a:solidFill>
              </a:rPr>
              <a:t>Cons’t</a:t>
            </a:r>
            <a:r>
              <a:rPr lang="en-US" sz="2800" b="1" dirty="0" smtClean="0">
                <a:solidFill>
                  <a:srgbClr val="0070C0"/>
                </a:solidFill>
              </a:rPr>
              <a:t>)</a:t>
            </a:r>
            <a:endParaRPr lang="en-US" sz="2800" b="1" dirty="0">
              <a:solidFill>
                <a:srgbClr val="0070C0"/>
              </a:solidFill>
            </a:endParaRPr>
          </a:p>
        </p:txBody>
      </p:sp>
      <p:sp>
        <p:nvSpPr>
          <p:cNvPr id="6" name="Rectangle 5"/>
          <p:cNvSpPr/>
          <p:nvPr/>
        </p:nvSpPr>
        <p:spPr>
          <a:xfrm>
            <a:off x="9866876" y="90571"/>
            <a:ext cx="2325124" cy="307777"/>
          </a:xfrm>
          <a:prstGeom prst="rect">
            <a:avLst/>
          </a:prstGeom>
        </p:spPr>
        <p:txBody>
          <a:bodyPr wrap="none">
            <a:spAutoFit/>
          </a:bodyPr>
          <a:lstStyle/>
          <a:p>
            <a:r>
              <a:rPr lang="en-US" sz="1400" b="1" dirty="0" smtClean="0">
                <a:solidFill>
                  <a:schemeClr val="accent2">
                    <a:lumMod val="60000"/>
                    <a:lumOff val="40000"/>
                  </a:schemeClr>
                </a:solidFill>
              </a:rPr>
              <a:t>Google Cloud Platform (GCP)</a:t>
            </a:r>
            <a:endParaRPr lang="en-US" sz="1400" b="1" dirty="0">
              <a:solidFill>
                <a:schemeClr val="accent2">
                  <a:lumMod val="60000"/>
                  <a:lumOff val="40000"/>
                </a:schemeClr>
              </a:solidFill>
            </a:endParaRPr>
          </a:p>
        </p:txBody>
      </p:sp>
      <p:sp>
        <p:nvSpPr>
          <p:cNvPr id="3" name="Rectangle 2"/>
          <p:cNvSpPr/>
          <p:nvPr/>
        </p:nvSpPr>
        <p:spPr>
          <a:xfrm>
            <a:off x="753979" y="1673220"/>
            <a:ext cx="9288379" cy="4801314"/>
          </a:xfrm>
          <a:prstGeom prst="rect">
            <a:avLst/>
          </a:prstGeom>
        </p:spPr>
        <p:txBody>
          <a:bodyPr wrap="square">
            <a:spAutoFit/>
          </a:bodyPr>
          <a:lstStyle/>
          <a:p>
            <a:r>
              <a:rPr lang="en-US" dirty="0"/>
              <a:t>Configuration	Host(s)	Connection type	Port/protocol</a:t>
            </a:r>
          </a:p>
          <a:p>
            <a:r>
              <a:rPr lang="en-US" dirty="0"/>
              <a:t>Calico networking (BGP)	All	Bidirectional	TCP 179</a:t>
            </a:r>
          </a:p>
          <a:p>
            <a:r>
              <a:rPr lang="en-US" dirty="0"/>
              <a:t>Calico networking with IP-in-IP enabled (default)	All	Bidirectional	</a:t>
            </a:r>
          </a:p>
          <a:p>
            <a:r>
              <a:rPr lang="en-US" dirty="0"/>
              <a:t>IP-in-IP, often represented by its protocol number 4</a:t>
            </a:r>
          </a:p>
          <a:p>
            <a:endParaRPr lang="en-US" dirty="0"/>
          </a:p>
          <a:p>
            <a:r>
              <a:rPr lang="en-US" dirty="0"/>
              <a:t>Calico networking with VXLAN enabled	All	Bidirectional	UDP 4789</a:t>
            </a:r>
          </a:p>
          <a:p>
            <a:r>
              <a:rPr lang="en-US" dirty="0"/>
              <a:t>Calico networking with </a:t>
            </a:r>
            <a:r>
              <a:rPr lang="en-US" dirty="0" err="1"/>
              <a:t>Typha</a:t>
            </a:r>
            <a:r>
              <a:rPr lang="en-US" dirty="0"/>
              <a:t> enabled	</a:t>
            </a:r>
            <a:r>
              <a:rPr lang="en-US" dirty="0" err="1"/>
              <a:t>Typha</a:t>
            </a:r>
            <a:r>
              <a:rPr lang="en-US" dirty="0"/>
              <a:t> agent hosts	Incoming	TCP 5473 (default)</a:t>
            </a:r>
          </a:p>
          <a:p>
            <a:r>
              <a:rPr lang="en-US" dirty="0"/>
              <a:t>Calico networking with IPv4 </a:t>
            </a:r>
            <a:r>
              <a:rPr lang="en-US" dirty="0" err="1"/>
              <a:t>Wireguard</a:t>
            </a:r>
            <a:r>
              <a:rPr lang="en-US" dirty="0"/>
              <a:t> enabled	All	Bidirectional	UDP 51820 (default)</a:t>
            </a:r>
          </a:p>
          <a:p>
            <a:r>
              <a:rPr lang="en-US" dirty="0"/>
              <a:t>Calico networking with IPv6 </a:t>
            </a:r>
            <a:r>
              <a:rPr lang="en-US" dirty="0" err="1"/>
              <a:t>Wireguard</a:t>
            </a:r>
            <a:r>
              <a:rPr lang="en-US" dirty="0"/>
              <a:t> enabled	All	Bidirectional	UDP 51821 (default)</a:t>
            </a:r>
          </a:p>
          <a:p>
            <a:r>
              <a:rPr lang="en-US" dirty="0"/>
              <a:t>flannel networking (VXLAN)	All	Bidirectional	UDP 4789</a:t>
            </a:r>
          </a:p>
          <a:p>
            <a:r>
              <a:rPr lang="en-US" dirty="0"/>
              <a:t>All	</a:t>
            </a:r>
            <a:r>
              <a:rPr lang="en-US" dirty="0" err="1"/>
              <a:t>kube-apiserver</a:t>
            </a:r>
            <a:r>
              <a:rPr lang="en-US" dirty="0"/>
              <a:t> host	Incoming	Often TCP 443 or 6443*</a:t>
            </a:r>
          </a:p>
          <a:p>
            <a:r>
              <a:rPr lang="en-US" dirty="0" err="1"/>
              <a:t>etcd</a:t>
            </a:r>
            <a:r>
              <a:rPr lang="en-US" dirty="0"/>
              <a:t> </a:t>
            </a:r>
            <a:r>
              <a:rPr lang="en-US" dirty="0" err="1"/>
              <a:t>datastore</a:t>
            </a:r>
            <a:r>
              <a:rPr lang="en-US" dirty="0"/>
              <a:t>	</a:t>
            </a:r>
            <a:r>
              <a:rPr lang="en-US" dirty="0" err="1"/>
              <a:t>etcd</a:t>
            </a:r>
            <a:r>
              <a:rPr lang="en-US" dirty="0"/>
              <a:t> hosts	Incoming	</a:t>
            </a:r>
          </a:p>
          <a:p>
            <a:r>
              <a:rPr lang="en-US" dirty="0"/>
              <a:t>Officially</a:t>
            </a:r>
          </a:p>
          <a:p>
            <a:endParaRPr lang="en-US" dirty="0"/>
          </a:p>
          <a:p>
            <a:r>
              <a:rPr lang="en-US" dirty="0"/>
              <a:t>TCP 2379 but can vary</a:t>
            </a:r>
          </a:p>
        </p:txBody>
      </p:sp>
      <p:pic>
        <p:nvPicPr>
          <p:cNvPr id="4" name="Picture 3"/>
          <p:cNvPicPr>
            <a:picLocks noChangeAspect="1"/>
          </p:cNvPicPr>
          <p:nvPr/>
        </p:nvPicPr>
        <p:blipFill>
          <a:blip r:embed="rId3"/>
          <a:stretch>
            <a:fillRect/>
          </a:stretch>
        </p:blipFill>
        <p:spPr>
          <a:xfrm>
            <a:off x="192504" y="1257049"/>
            <a:ext cx="11340787" cy="7505700"/>
          </a:xfrm>
          <a:prstGeom prst="rect">
            <a:avLst/>
          </a:prstGeom>
        </p:spPr>
      </p:pic>
      <p:sp>
        <p:nvSpPr>
          <p:cNvPr id="9" name="Rectangle 8"/>
          <p:cNvSpPr/>
          <p:nvPr/>
        </p:nvSpPr>
        <p:spPr>
          <a:xfrm>
            <a:off x="357764" y="933059"/>
            <a:ext cx="2621230" cy="369332"/>
          </a:xfrm>
          <a:prstGeom prst="rect">
            <a:avLst/>
          </a:prstGeom>
        </p:spPr>
        <p:txBody>
          <a:bodyPr wrap="none">
            <a:spAutoFit/>
          </a:bodyPr>
          <a:lstStyle/>
          <a:p>
            <a:r>
              <a:rPr lang="en-US" b="1" dirty="0">
                <a:solidFill>
                  <a:srgbClr val="1A202C"/>
                </a:solidFill>
                <a:latin typeface="Poppins"/>
              </a:rPr>
              <a:t>Network requirements</a:t>
            </a:r>
            <a:endParaRPr lang="en-US" b="1" i="0" dirty="0">
              <a:solidFill>
                <a:srgbClr val="1A202C"/>
              </a:solidFill>
              <a:effectLst/>
              <a:latin typeface="Poppins"/>
            </a:endParaRPr>
          </a:p>
        </p:txBody>
      </p:sp>
    </p:spTree>
    <p:extLst>
      <p:ext uri="{BB962C8B-B14F-4D97-AF65-F5344CB8AC3E}">
        <p14:creationId xmlns:p14="http://schemas.microsoft.com/office/powerpoint/2010/main" val="3464598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4939</TotalTime>
  <Words>3108</Words>
  <Application>Microsoft Office PowerPoint</Application>
  <PresentationFormat>Widescreen</PresentationFormat>
  <Paragraphs>686</Paragraphs>
  <Slides>33</Slides>
  <Notes>25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vt:i4>
      </vt:variant>
    </vt:vector>
  </HeadingPairs>
  <TitlesOfParts>
    <vt:vector size="47" baseType="lpstr">
      <vt:lpstr>맑은 고딕</vt:lpstr>
      <vt:lpstr>-apple-system</vt:lpstr>
      <vt:lpstr>Arial</vt:lpstr>
      <vt:lpstr>Calibri</vt:lpstr>
      <vt:lpstr>Calibri Light</vt:lpstr>
      <vt:lpstr>Courier New</vt:lpstr>
      <vt:lpstr>Figtree</vt:lpstr>
      <vt:lpstr>Monaco</vt:lpstr>
      <vt:lpstr>Poppins</vt:lpstr>
      <vt:lpstr>Roboto</vt:lpstr>
      <vt:lpstr>Roboto Mono</vt:lpstr>
      <vt:lpstr>Segoe UI</vt:lpstr>
      <vt:lpstr>Wingdings</vt:lpstr>
      <vt:lpstr>Office Theme</vt:lpstr>
      <vt:lpstr>PowerPoint Presentation</vt:lpstr>
      <vt:lpstr>Setting Up Kubernetes on Cloud Platforms</vt:lpstr>
      <vt:lpstr>Setting Up Kubernetes on Cloud Platforms</vt:lpstr>
      <vt:lpstr>PowerPoint Presentation</vt:lpstr>
      <vt:lpstr>Docker Kubernetes : Cloud Infrastructure</vt:lpstr>
      <vt:lpstr>Deploying a Node App to Google Cloud with Kubernetes</vt:lpstr>
      <vt:lpstr>PowerPoint Presentation</vt:lpstr>
      <vt:lpstr>PowerPoint Presentation</vt:lpstr>
      <vt:lpstr>What is Google Cloud Platform (GCP) (Cons’t)</vt:lpstr>
      <vt:lpstr>What is Google Cloud Platform (GCP)</vt:lpstr>
      <vt:lpstr>What is Google Cloud Platform (GCP) (Cons’t)</vt:lpstr>
      <vt:lpstr>PowerPoint Presentation</vt:lpstr>
      <vt:lpstr>PowerPoint Presentation</vt:lpstr>
      <vt:lpstr>Cloud Platform for Controller Integration</vt:lpstr>
      <vt:lpstr> Understanding Kubernetes Cluster Architecture: 🚀 Kubernetes </vt:lpstr>
      <vt:lpstr>PowerPoint Presentation</vt:lpstr>
      <vt:lpstr>Example 1: Cloud Platform for Controller Integration (Cont’s)</vt:lpstr>
      <vt:lpstr>Example1 : Cloud Platform for Controller Integration (Cont’s)</vt:lpstr>
      <vt:lpstr>Example 1: Cloud Platform for Controller Integration (Cont’s)</vt:lpstr>
      <vt:lpstr>Example 1: Cloud Platform for Controller Integration (Cont’s)                                        Self-managed Kubernetes in Google Compute Engine (GCE) (Cont’s)  </vt:lpstr>
      <vt:lpstr>Example 1: Cloud Platform for Controller Integration (Cont’s)                      Kubernetes in Google Network Engine (GNE) (Cont’s)  </vt:lpstr>
      <vt:lpstr>Example 1: Cloud Platform for Controller Integration (Cont’s)                      Kubernetes for Network Node (Cont’s)  </vt:lpstr>
      <vt:lpstr>Example 1: Cloud Platform for Storage (Cont’s)</vt:lpstr>
      <vt:lpstr>Example 1: Cloud Platform for Storage (Cont’s)</vt:lpstr>
      <vt:lpstr>Example 1: Cloud Platform for Compute (Cont’s)</vt:lpstr>
      <vt:lpstr>Creating a CI/CD pipeline with Azure Pipelines and Google Kubernetes Engine https://cloud.google.com/dotnet/docs/creating-cicd-pipeline-vsts-kubernetes-engine </vt:lpstr>
      <vt:lpstr>Container di Compute Engine https://cloud.google.com/compute/docs/containers?hl=id</vt:lpstr>
      <vt:lpstr>Cloud Platform for Compute Integration</vt:lpstr>
      <vt:lpstr>Management for DevOp</vt:lpstr>
      <vt:lpstr>Multi-cloud architecture across heterogeneous clouds (Cont’s)</vt:lpstr>
      <vt:lpstr>Multi-Node Lab</vt:lpstr>
      <vt:lpstr>Example: Cloud Platform for Controller Integration (Cont’s)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Minikube OpenTofu</dc:title>
  <dc:creator>pds</dc:creator>
  <cp:lastModifiedBy>Gde</cp:lastModifiedBy>
  <cp:revision>276</cp:revision>
  <dcterms:created xsi:type="dcterms:W3CDTF">2024-10-22T01:59:15Z</dcterms:created>
  <dcterms:modified xsi:type="dcterms:W3CDTF">2025-09-01T08:47:03Z</dcterms:modified>
</cp:coreProperties>
</file>